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20" r:id="rId52"/>
    <p:sldId id="2147481321" r:id="rId53"/>
    <p:sldId id="2147481377" r:id="rId54"/>
    <p:sldId id="2147481385" r:id="rId55"/>
    <p:sldId id="2147481380" r:id="rId56"/>
    <p:sldId id="2147481387" r:id="rId57"/>
    <p:sldId id="2147481255" r:id="rId58"/>
  </p:sldIdLst>
  <p:sldSz cx="12192000" cy="6858000"/>
  <p:notesSz cx="6858000" cy="9144000"/>
  <p:embeddedFontLst>
    <p:embeddedFont>
      <p:font typeface="Pretendard" panose="020B0604020202020204" charset="-127"/>
      <p:regular r:id="rId60"/>
      <p:bold r:id="rId61"/>
    </p:embeddedFont>
    <p:embeddedFont>
      <p:font typeface="Pretendard SemiBold" panose="020B0604020202020204" charset="-127"/>
      <p:bold r:id="rId62"/>
    </p:embeddedFont>
    <p:embeddedFont>
      <p:font typeface="Consolas" panose="020B0609020204030204" pitchFamily="49" charset="0"/>
      <p:regular r:id="rId63"/>
      <p:bold r:id="rId64"/>
      <p:italic r:id="rId65"/>
      <p:boldItalic r:id="rId66"/>
    </p:embeddedFont>
    <p:embeddedFont>
      <p:font typeface="Open Sans ExtraBold" panose="020B0906030804020204" pitchFamily="34" charset="0"/>
      <p:bold r:id="rId67"/>
      <p:boldItalic r:id="rId68"/>
    </p:embeddedFont>
    <p:embeddedFont>
      <p:font typeface="Open Sans Light" panose="020B0306030504020204" pitchFamily="34" charset="0"/>
      <p:regular r:id="rId69"/>
      <p:italic r:id="rId70"/>
    </p:embeddedFont>
    <p:embeddedFont>
      <p:font typeface="Open Sans SemiBold" panose="020B0706030804020204" pitchFamily="34" charset="0"/>
      <p:bold r:id="rId71"/>
      <p:boldItalic r:id="rId72"/>
    </p:embeddedFont>
    <p:embeddedFont>
      <p:font typeface="Poppins Medium" panose="00000600000000000000" pitchFamily="2" charset="0"/>
      <p:regular r:id="rId73"/>
      <p:italic r:id="rId74"/>
    </p:embeddedFont>
    <p:embeddedFont>
      <p:font typeface="Pretendard ExtraBold" panose="02000903000000020004" pitchFamily="50" charset="-127"/>
      <p:bold r:id="rId75"/>
    </p:embeddedFont>
    <p:embeddedFont>
      <p:font typeface="Segoe UI" panose="020B0502040204020203" pitchFamily="34" charset="0"/>
      <p:regular r:id="rId76"/>
      <p:bold r:id="rId77"/>
      <p:italic r:id="rId78"/>
      <p:boldItalic r:id="rId79"/>
    </p:embeddedFont>
    <p:embeddedFont>
      <p:font typeface="Segoe UI Light" panose="020B0502040204020203" pitchFamily="34" charset="0"/>
      <p:regular r:id="rId80"/>
      <p:italic r:id="rId81"/>
    </p:embeddedFont>
    <p:embeddedFont>
      <p:font typeface="Segoe UI Semibold" panose="020B0702040204020203" pitchFamily="34" charset="0"/>
      <p:bold r:id="rId82"/>
      <p:boldItalic r:id="rId83"/>
    </p:embeddedFont>
    <p:embeddedFont>
      <p:font typeface="Space Grotesk Medium" pitchFamily="2" charset="0"/>
      <p:regular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20"/>
            <p14:sldId id="2147481321"/>
            <p14:sldId id="2147481377"/>
            <p14:sldId id="2147481385"/>
            <p14:sldId id="2147481380"/>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29B9"/>
    <a:srgbClr val="5B11D5"/>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66908" autoAdjust="0"/>
  </p:normalViewPr>
  <p:slideViewPr>
    <p:cSldViewPr snapToGrid="0">
      <p:cViewPr varScale="1">
        <p:scale>
          <a:sx n="75" d="100"/>
          <a:sy n="75" d="100"/>
        </p:scale>
        <p:origin x="1365"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87" Type="http://schemas.openxmlformats.org/officeDocument/2006/relationships/theme" Target="theme/theme1.xml"/><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인사 및 각자 소개</a:t>
            </a:r>
            <a:endParaRPr lang="en-US" altLang="ko-KR" dirty="0"/>
          </a:p>
          <a:p>
            <a:pPr marL="171450" indent="-171450">
              <a:buFont typeface="Arial" panose="020B0604020202020204" pitchFamily="34" charset="0"/>
              <a:buChar char="•"/>
            </a:pPr>
            <a:r>
              <a:rPr lang="ko-KR" altLang="en-US" dirty="0"/>
              <a:t>지금 보는 채널은 </a:t>
            </a:r>
            <a:r>
              <a:rPr lang="en-US" altLang="ko-KR" dirty="0"/>
              <a:t>MS </a:t>
            </a:r>
            <a:r>
              <a:rPr lang="ko-KR" altLang="en-US" dirty="0"/>
              <a:t>본사의 </a:t>
            </a:r>
            <a:r>
              <a:rPr lang="en-US" altLang="ko-KR" dirty="0"/>
              <a:t>dotnet </a:t>
            </a:r>
            <a:r>
              <a:rPr lang="ko-KR" altLang="en-US" dirty="0"/>
              <a:t>채널임 좋아요 댓글 구독 </a:t>
            </a:r>
            <a:r>
              <a:rPr lang="ko-KR" altLang="en-US" dirty="0" err="1"/>
              <a:t>알림설정</a:t>
            </a:r>
            <a:r>
              <a:rPr lang="ko-KR" altLang="en-US" dirty="0"/>
              <a:t> 잊지 말고</a:t>
            </a:r>
            <a:r>
              <a:rPr lang="en-US" altLang="ko-KR" dirty="0"/>
              <a:t>, </a:t>
            </a:r>
            <a:r>
              <a:rPr lang="ko-KR" altLang="en-US" dirty="0"/>
              <a:t>그리고 한국어 채널이 또 별도로 있으니 거기도 </a:t>
            </a:r>
            <a:r>
              <a:rPr lang="ko-KR" altLang="en-US" dirty="0" err="1"/>
              <a:t>좋댓구알</a:t>
            </a:r>
            <a:r>
              <a:rPr lang="ko-KR" altLang="en-US" dirty="0"/>
              <a:t> 부탁</a:t>
            </a:r>
            <a:endParaRPr lang="en-US" altLang="ko-KR"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7/2/2024 10:55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맨 처음에는 아마 이 그림처럼 아주 단순하게 시작할 거임</a:t>
            </a:r>
            <a:endParaRPr lang="en-US" altLang="ko-KR" dirty="0"/>
          </a:p>
          <a:p>
            <a:pPr marL="171450" indent="-171450">
              <a:buFont typeface="Arial" panose="020B0604020202020204" pitchFamily="34" charset="0"/>
              <a:buChar char="•"/>
            </a:pPr>
            <a:r>
              <a:rPr lang="ko-KR" altLang="en-US" dirty="0"/>
              <a:t>웹사이트 하나만 달랑 있고</a:t>
            </a:r>
            <a:r>
              <a:rPr lang="en-US" altLang="ko-KR" dirty="0"/>
              <a:t>, </a:t>
            </a:r>
            <a:r>
              <a:rPr lang="ko-KR" altLang="en-US" dirty="0"/>
              <a:t>그 웹사이트에서 다이렉트로 데이타베이스에 붙겠지</a:t>
            </a:r>
            <a:endParaRPr lang="en-US" altLang="ko-KR" dirty="0"/>
          </a:p>
          <a:p>
            <a:pPr marL="171450" indent="-171450">
              <a:buFont typeface="Arial" panose="020B0604020202020204" pitchFamily="34" charset="0"/>
              <a:buChar char="•"/>
            </a:pPr>
            <a:endParaRPr lang="en-US" dirty="0"/>
          </a:p>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그러다가 좀 더 스케일이 커지면 </a:t>
            </a:r>
            <a:r>
              <a:rPr lang="ko-KR" altLang="en-US" dirty="0" err="1"/>
              <a:t>프론트엔드와</a:t>
            </a:r>
            <a:r>
              <a:rPr lang="ko-KR" altLang="en-US" dirty="0"/>
              <a:t> </a:t>
            </a:r>
            <a:r>
              <a:rPr lang="ko-KR" altLang="en-US" dirty="0" err="1"/>
              <a:t>백엔드를</a:t>
            </a:r>
            <a:r>
              <a:rPr lang="ko-KR" altLang="en-US" dirty="0"/>
              <a:t> 분리하기 시작함</a:t>
            </a:r>
            <a:endParaRPr lang="en-US" altLang="ko-KR" dirty="0"/>
          </a:p>
          <a:p>
            <a:pPr marL="171450" indent="-171450">
              <a:buFont typeface="Arial" panose="020B0604020202020204" pitchFamily="34" charset="0"/>
              <a:buChar char="•"/>
            </a:pPr>
            <a:r>
              <a:rPr lang="ko-KR" altLang="en-US" dirty="0"/>
              <a:t>데이터베이스는 </a:t>
            </a:r>
            <a:r>
              <a:rPr lang="ko-KR" altLang="en-US" dirty="0" err="1"/>
              <a:t>백엔드에서</a:t>
            </a:r>
            <a:r>
              <a:rPr lang="ko-KR" altLang="en-US" dirty="0"/>
              <a:t> 붙고</a:t>
            </a:r>
            <a:r>
              <a:rPr lang="en-US" altLang="ko-KR" dirty="0"/>
              <a:t>, </a:t>
            </a:r>
            <a:r>
              <a:rPr lang="ko-KR" altLang="en-US" dirty="0"/>
              <a:t>앞서 만들었던 웹사이트는 </a:t>
            </a:r>
            <a:r>
              <a:rPr lang="ko-KR" altLang="en-US" dirty="0" err="1"/>
              <a:t>프론트엔드로</a:t>
            </a:r>
            <a:r>
              <a:rPr lang="ko-KR" altLang="en-US" dirty="0"/>
              <a:t> 자리잡게 됨</a:t>
            </a:r>
            <a:endParaRPr lang="en-US" altLang="ko-KR" dirty="0"/>
          </a:p>
          <a:p>
            <a:pPr marL="171450" indent="-171450">
              <a:buFont typeface="Arial" panose="020B0604020202020204" pitchFamily="34" charset="0"/>
              <a:buChar char="•"/>
            </a:pPr>
            <a:r>
              <a:rPr lang="ko-KR" altLang="en-US" dirty="0"/>
              <a:t>이제부터 닷넷 </a:t>
            </a:r>
            <a:r>
              <a:rPr lang="ko-KR" altLang="en-US" dirty="0" err="1"/>
              <a:t>아스파이어가</a:t>
            </a:r>
            <a:r>
              <a:rPr lang="ko-KR" altLang="en-US" dirty="0"/>
              <a:t> 슬슬 시동을 걸 때가 </a:t>
            </a:r>
            <a:r>
              <a:rPr lang="ko-KR" altLang="en-US" dirty="0" err="1"/>
              <a:t>됐음</a:t>
            </a:r>
            <a:r>
              <a:rPr lang="en-US" altLang="ko-KR" dirty="0"/>
              <a:t>. </a:t>
            </a:r>
            <a:r>
              <a:rPr lang="ko-KR" altLang="en-US" dirty="0"/>
              <a:t>닷넷 </a:t>
            </a:r>
            <a:r>
              <a:rPr lang="ko-KR" altLang="en-US" dirty="0" err="1"/>
              <a:t>아스파이어를</a:t>
            </a:r>
            <a:r>
              <a:rPr lang="ko-KR" altLang="en-US" dirty="0"/>
              <a:t> 쓰면 </a:t>
            </a:r>
            <a:r>
              <a:rPr lang="ko-KR" altLang="en-US" dirty="0" err="1"/>
              <a:t>프론트엔드와</a:t>
            </a:r>
            <a:r>
              <a:rPr lang="ko-KR" altLang="en-US" dirty="0"/>
              <a:t> </a:t>
            </a:r>
            <a:r>
              <a:rPr lang="ko-KR" altLang="en-US" dirty="0" err="1"/>
              <a:t>백엔드</a:t>
            </a:r>
            <a:r>
              <a:rPr lang="ko-KR" altLang="en-US" dirty="0"/>
              <a:t> 사이의 연결</a:t>
            </a:r>
            <a:r>
              <a:rPr lang="en-US" altLang="ko-KR" dirty="0"/>
              <a:t>, </a:t>
            </a:r>
            <a:r>
              <a:rPr lang="ko-KR" altLang="en-US" dirty="0" err="1"/>
              <a:t>백엔드와</a:t>
            </a:r>
            <a:r>
              <a:rPr lang="ko-KR" altLang="en-US" dirty="0"/>
              <a:t> 데이터베이스 사이의 연결이 좀 더 </a:t>
            </a:r>
            <a:r>
              <a:rPr lang="ko-KR" altLang="en-US" dirty="0" err="1"/>
              <a:t>깔끔해짐</a:t>
            </a:r>
            <a:endParaRPr lang="en-US" altLang="ko-KR" dirty="0"/>
          </a:p>
          <a:p>
            <a:pPr marL="171450" indent="-171450">
              <a:buFont typeface="Arial" panose="020B0604020202020204" pitchFamily="34" charset="0"/>
              <a:buChar char="•"/>
            </a:pPr>
            <a:endParaRPr lang="en-US" dirty="0"/>
          </a:p>
          <a:p>
            <a:endParaRPr lang="en-US" dirty="0"/>
          </a:p>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회사 규모가 커지면 더불어 시스템 복잡도가 더 커지게 됨</a:t>
            </a:r>
            <a:endParaRPr lang="en-US" altLang="ko-KR" dirty="0"/>
          </a:p>
          <a:p>
            <a:pPr marL="171450" indent="-171450">
              <a:buFont typeface="Arial" panose="020B0604020202020204" pitchFamily="34" charset="0"/>
              <a:buChar char="•"/>
            </a:pPr>
            <a:r>
              <a:rPr lang="ko-KR" altLang="en-US" dirty="0" err="1"/>
              <a:t>프론트엔드는</a:t>
            </a:r>
            <a:r>
              <a:rPr lang="ko-KR" altLang="en-US" dirty="0"/>
              <a:t> 웹 뿐만 아니라 모바일도 생길 것이고</a:t>
            </a:r>
            <a:r>
              <a:rPr lang="en-US" altLang="ko-KR" dirty="0"/>
              <a:t>, </a:t>
            </a:r>
            <a:r>
              <a:rPr lang="ko-KR" altLang="en-US" dirty="0"/>
              <a:t>각 </a:t>
            </a:r>
            <a:r>
              <a:rPr lang="ko-KR" altLang="en-US" dirty="0" err="1"/>
              <a:t>프론트엔드에</a:t>
            </a:r>
            <a:r>
              <a:rPr lang="ko-KR" altLang="en-US" dirty="0"/>
              <a:t> 맞게 </a:t>
            </a:r>
            <a:r>
              <a:rPr lang="en-US" altLang="ko-KR" dirty="0"/>
              <a:t>BFF</a:t>
            </a:r>
            <a:r>
              <a:rPr lang="ko-KR" altLang="en-US" dirty="0"/>
              <a:t>도 생길 것이고</a:t>
            </a:r>
            <a:r>
              <a:rPr lang="en-US" altLang="ko-KR" dirty="0"/>
              <a:t>, </a:t>
            </a:r>
            <a:r>
              <a:rPr lang="ko-KR" altLang="en-US" dirty="0" err="1"/>
              <a:t>백엔드는</a:t>
            </a:r>
            <a:r>
              <a:rPr lang="ko-KR" altLang="en-US" dirty="0"/>
              <a:t> </a:t>
            </a:r>
            <a:r>
              <a:rPr lang="ko-KR" altLang="en-US" dirty="0" err="1"/>
              <a:t>마이크로서비스</a:t>
            </a:r>
            <a:r>
              <a:rPr lang="ko-KR" altLang="en-US" dirty="0"/>
              <a:t> 아키텍처로 잘게 쪼개질 것이고</a:t>
            </a:r>
            <a:r>
              <a:rPr lang="en-US" altLang="ko-KR" dirty="0"/>
              <a:t>, </a:t>
            </a:r>
            <a:r>
              <a:rPr lang="ko-KR" altLang="en-US" dirty="0"/>
              <a:t>게다가 분산환경을 위한 메시지 </a:t>
            </a:r>
            <a:r>
              <a:rPr lang="ko-KR" altLang="en-US" dirty="0" err="1"/>
              <a:t>큐잉</a:t>
            </a:r>
            <a:r>
              <a:rPr lang="ko-KR" altLang="en-US" dirty="0"/>
              <a:t> 서비스도 필요해 질 것이고</a:t>
            </a:r>
            <a:r>
              <a:rPr lang="en-US" altLang="ko-KR" dirty="0"/>
              <a:t>, </a:t>
            </a:r>
            <a:r>
              <a:rPr lang="ko-KR" altLang="en-US" dirty="0"/>
              <a:t>만약 </a:t>
            </a:r>
            <a:r>
              <a:rPr lang="en-US" altLang="ko-KR" dirty="0"/>
              <a:t>AI </a:t>
            </a:r>
            <a:r>
              <a:rPr lang="ko-KR" altLang="en-US" dirty="0"/>
              <a:t>붙이고 싶으면 </a:t>
            </a:r>
            <a:r>
              <a:rPr lang="en-US" altLang="ko-KR" dirty="0"/>
              <a:t>OpenAI </a:t>
            </a:r>
            <a:r>
              <a:rPr lang="ko-KR" altLang="en-US" dirty="0"/>
              <a:t>같은 </a:t>
            </a:r>
            <a:r>
              <a:rPr lang="en-US" altLang="ko-KR" dirty="0"/>
              <a:t>LLM </a:t>
            </a:r>
            <a:r>
              <a:rPr lang="ko-KR" altLang="en-US" dirty="0"/>
              <a:t>서비스도 붙일 것이고 등등</a:t>
            </a:r>
            <a:r>
              <a:rPr lang="en-US" altLang="ko-KR" dirty="0"/>
              <a:t>…</a:t>
            </a:r>
          </a:p>
          <a:p>
            <a:pPr marL="171450" indent="-171450">
              <a:buFont typeface="Arial" panose="020B0604020202020204" pitchFamily="34" charset="0"/>
              <a:buChar char="•"/>
            </a:pPr>
            <a:r>
              <a:rPr lang="ko-KR" altLang="en-US" dirty="0"/>
              <a:t>이렇게 복잡도가 커지면 그 때부터는 관리의 문제가 너무 커지게 됨</a:t>
            </a:r>
            <a:endParaRPr lang="en-US" altLang="ko-KR" dirty="0"/>
          </a:p>
          <a:p>
            <a:pPr marL="171450" indent="-171450">
              <a:buFont typeface="Arial" panose="020B0604020202020204" pitchFamily="34" charset="0"/>
              <a:buChar char="•"/>
            </a:pPr>
            <a:r>
              <a:rPr lang="ko-KR" altLang="en-US" dirty="0"/>
              <a:t>닷넷 </a:t>
            </a:r>
            <a:r>
              <a:rPr lang="ko-KR" altLang="en-US" dirty="0" err="1"/>
              <a:t>아스파이어가</a:t>
            </a:r>
            <a:r>
              <a:rPr lang="ko-KR" altLang="en-US" dirty="0"/>
              <a:t> 이런 상황을 한 번에 정리를 해 줄 수가 있게 됨</a:t>
            </a:r>
            <a:endParaRPr lang="en-US" altLang="ko-KR" dirty="0"/>
          </a:p>
          <a:p>
            <a:pPr marL="171450" indent="-171450">
              <a:buFont typeface="Arial" panose="020B0604020202020204" pitchFamily="34" charset="0"/>
              <a:buChar char="•"/>
            </a:pPr>
            <a:endParaRPr lang="en-US" dirty="0"/>
          </a:p>
          <a:p>
            <a:endParaRPr lang="en-US" dirty="0"/>
          </a:p>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dirty="0"/>
              <a:t>계속 닷넷 </a:t>
            </a:r>
            <a:r>
              <a:rPr lang="ko-KR" altLang="en-US" dirty="0" err="1"/>
              <a:t>아스파이어만</a:t>
            </a:r>
            <a:r>
              <a:rPr lang="ko-KR" altLang="en-US" dirty="0"/>
              <a:t> 쓰면 다 된다고 하지</a:t>
            </a:r>
            <a:r>
              <a:rPr lang="en-US" altLang="ko-KR"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dirty="0"/>
              <a:t>실제로 모든 사이즈의 애플리케이션 아키텍처에 대응을 할 수 있음</a:t>
            </a:r>
            <a:endParaRPr lang="en-US" altLang="ko-K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7/2/2024 10:55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a:t>도대체 닷넷 </a:t>
            </a:r>
            <a:r>
              <a:rPr lang="ko-KR" altLang="en-US" dirty="0" err="1"/>
              <a:t>아스파이어</a:t>
            </a:r>
            <a:r>
              <a:rPr lang="ko-KR" altLang="en-US" dirty="0"/>
              <a:t> 안에 뭐가 있길래 그럴까</a:t>
            </a:r>
            <a:r>
              <a:rPr lang="en-US" altLang="ko-KR" dirty="0"/>
              <a:t>?</a:t>
            </a:r>
          </a:p>
          <a:p>
            <a:pPr marL="171450" marR="0" indent="-171450">
              <a:spcBef>
                <a:spcPts val="0"/>
              </a:spcBef>
              <a:spcAft>
                <a:spcPts val="0"/>
              </a:spcAft>
              <a:buFont typeface="Arial" panose="020B0604020202020204" pitchFamily="34" charset="0"/>
              <a:buChar char="•"/>
            </a:pPr>
            <a:r>
              <a:rPr lang="ko-KR" altLang="en-US" dirty="0"/>
              <a:t>오늘 이 </a:t>
            </a:r>
            <a:r>
              <a:rPr lang="ko-KR" altLang="en-US" dirty="0" err="1"/>
              <a:t>여섯가지에</a:t>
            </a:r>
            <a:r>
              <a:rPr lang="ko-KR" altLang="en-US" dirty="0"/>
              <a:t> 대해 </a:t>
            </a:r>
            <a:r>
              <a:rPr lang="ko-KR" altLang="en-US" dirty="0" err="1"/>
              <a:t>얘길</a:t>
            </a:r>
            <a:r>
              <a:rPr lang="ko-KR" altLang="en-US" dirty="0"/>
              <a:t> 해 볼 거임</a:t>
            </a:r>
            <a:endParaRPr lang="en-US" altLang="ko-KR" dirty="0"/>
          </a:p>
          <a:p>
            <a:pPr marL="171450" marR="0" indent="-171450">
              <a:spcBef>
                <a:spcPts val="0"/>
              </a:spcBef>
              <a:spcAft>
                <a:spcPts val="0"/>
              </a:spcAft>
              <a:buFont typeface="Arial" panose="020B0604020202020204" pitchFamily="34" charset="0"/>
              <a:buChar char="•"/>
            </a:pPr>
            <a:r>
              <a:rPr lang="ko-KR" altLang="en-US" dirty="0"/>
              <a:t>디폴트</a:t>
            </a:r>
            <a:endParaRPr lang="en-US" altLang="ko-KR" dirty="0"/>
          </a:p>
          <a:p>
            <a:pPr marL="171450" marR="0" indent="-171450">
              <a:spcBef>
                <a:spcPts val="0"/>
              </a:spcBef>
              <a:spcAft>
                <a:spcPts val="0"/>
              </a:spcAft>
              <a:buFont typeface="Arial" panose="020B0604020202020204" pitchFamily="34" charset="0"/>
              <a:buChar char="•"/>
            </a:pPr>
            <a:r>
              <a:rPr lang="ko-KR" altLang="en-US" dirty="0"/>
              <a:t>대시보드</a:t>
            </a:r>
            <a:endParaRPr lang="en-US" altLang="ko-KR" dirty="0"/>
          </a:p>
          <a:p>
            <a:pPr marL="171450" marR="0" indent="-171450">
              <a:spcBef>
                <a:spcPts val="0"/>
              </a:spcBef>
              <a:spcAft>
                <a:spcPts val="0"/>
              </a:spcAft>
              <a:buFont typeface="Arial" panose="020B0604020202020204" pitchFamily="34" charset="0"/>
              <a:buChar char="•"/>
            </a:pPr>
            <a:r>
              <a:rPr lang="ko-KR" altLang="en-US" dirty="0"/>
              <a:t>오케스트레이션</a:t>
            </a:r>
            <a:endParaRPr lang="en-US" altLang="ko-KR" dirty="0"/>
          </a:p>
          <a:p>
            <a:pPr marL="171450" marR="0" indent="-171450">
              <a:spcBef>
                <a:spcPts val="0"/>
              </a:spcBef>
              <a:spcAft>
                <a:spcPts val="0"/>
              </a:spcAft>
              <a:buFont typeface="Arial" panose="020B0604020202020204" pitchFamily="34" charset="0"/>
              <a:buChar char="•"/>
            </a:pPr>
            <a:r>
              <a:rPr lang="ko-KR" altLang="en-US" dirty="0"/>
              <a:t>디스커버리</a:t>
            </a:r>
            <a:endParaRPr lang="en-US" altLang="ko-KR" dirty="0"/>
          </a:p>
          <a:p>
            <a:pPr marL="171450" marR="0" indent="-171450">
              <a:spcBef>
                <a:spcPts val="0"/>
              </a:spcBef>
              <a:spcAft>
                <a:spcPts val="0"/>
              </a:spcAft>
              <a:buFont typeface="Arial" panose="020B0604020202020204" pitchFamily="34" charset="0"/>
              <a:buChar char="•"/>
            </a:pPr>
            <a:r>
              <a:rPr lang="ko-KR" altLang="en-US" dirty="0"/>
              <a:t>컴포넌트</a:t>
            </a:r>
            <a:endParaRPr lang="en-US" altLang="ko-KR" dirty="0"/>
          </a:p>
          <a:p>
            <a:pPr marL="171450" marR="0" indent="-171450">
              <a:spcBef>
                <a:spcPts val="0"/>
              </a:spcBef>
              <a:spcAft>
                <a:spcPts val="0"/>
              </a:spcAft>
              <a:buFont typeface="Arial" panose="020B0604020202020204" pitchFamily="34" charset="0"/>
              <a:buChar char="•"/>
            </a:pPr>
            <a:r>
              <a:rPr lang="ko-KR" altLang="en-US" dirty="0"/>
              <a:t>배포</a:t>
            </a:r>
            <a:endParaRPr lang="en-US" altLang="ko-KR" dirty="0"/>
          </a:p>
          <a:p>
            <a:pPr marL="171450" marR="0" indent="-171450">
              <a:spcBef>
                <a:spcPts val="0"/>
              </a:spcBef>
              <a:spcAft>
                <a:spcPts val="0"/>
              </a:spcAft>
              <a:buFont typeface="Arial" panose="020B0604020202020204" pitchFamily="34" charset="0"/>
              <a:buChar char="•"/>
            </a:pPr>
            <a:endParaRPr lang="en-US" dirty="0"/>
          </a:p>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일단 최초 앱부터 시작해 보자</a:t>
            </a:r>
            <a:endParaRPr lang="en-US" altLang="ko-KR" dirty="0"/>
          </a:p>
          <a:p>
            <a:pPr marL="171450" indent="-171450">
              <a:buFont typeface="Arial" panose="020B0604020202020204" pitchFamily="34" charset="0"/>
              <a:buChar char="•"/>
            </a:pPr>
            <a:r>
              <a:rPr lang="ko-KR" altLang="en-US" dirty="0" err="1"/>
              <a:t>리포지토리를</a:t>
            </a:r>
            <a:r>
              <a:rPr lang="ko-KR" altLang="en-US" dirty="0"/>
              <a:t> 다운로드 받으면 미국 기상청 웹사이트의 </a:t>
            </a:r>
            <a:r>
              <a:rPr lang="en-US" altLang="ko-KR" dirty="0"/>
              <a:t>API</a:t>
            </a:r>
            <a:r>
              <a:rPr lang="ko-KR" altLang="en-US" dirty="0"/>
              <a:t>를 사용해서 만든 앱이 나타남</a:t>
            </a:r>
            <a:endParaRPr lang="en-US" altLang="ko-KR" dirty="0"/>
          </a:p>
          <a:p>
            <a:pPr marL="171450" indent="-171450">
              <a:buFont typeface="Arial" panose="020B0604020202020204" pitchFamily="34" charset="0"/>
              <a:buChar char="•"/>
            </a:pPr>
            <a:r>
              <a:rPr lang="ko-KR" altLang="en-US" dirty="0"/>
              <a:t>하지만 요렇게 바꿔서 다운로드 받으면 한국 기상청 웹사이트의 </a:t>
            </a:r>
            <a:r>
              <a:rPr lang="en-US" altLang="ko-KR" dirty="0"/>
              <a:t>API</a:t>
            </a:r>
            <a:r>
              <a:rPr lang="ko-KR" altLang="en-US" dirty="0"/>
              <a:t>를 사용해서 만든 앱을 볼 수 있음</a:t>
            </a:r>
            <a:endParaRPr lang="en-US" altLang="ko-KR" dirty="0"/>
          </a:p>
          <a:p>
            <a:pPr marL="171450" indent="-171450">
              <a:buFont typeface="Arial" panose="020B0604020202020204" pitchFamily="34" charset="0"/>
              <a:buChar char="•"/>
            </a:pPr>
            <a:endParaRPr lang="en-US" dirty="0"/>
          </a:p>
          <a:p>
            <a:endParaRPr lang="en-US" dirty="0"/>
          </a:p>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err="1"/>
              <a:t>쟈</a:t>
            </a:r>
            <a:r>
              <a:rPr lang="en-US" altLang="ko-KR" dirty="0"/>
              <a:t>… </a:t>
            </a:r>
            <a:r>
              <a:rPr lang="ko-KR" altLang="en-US" dirty="0"/>
              <a:t>그러면 스마트 디폴트 얘기부터 시작해 볼까</a:t>
            </a:r>
            <a:r>
              <a:rPr lang="en-US" altLang="ko-KR" dirty="0"/>
              <a:t>?</a:t>
            </a:r>
          </a:p>
          <a:p>
            <a:pPr marL="171450" marR="0" indent="-171450">
              <a:spcBef>
                <a:spcPts val="0"/>
              </a:spcBef>
              <a:spcAft>
                <a:spcPts val="0"/>
              </a:spcAft>
              <a:buFont typeface="Arial" panose="020B0604020202020204" pitchFamily="34" charset="0"/>
              <a:buChar char="•"/>
            </a:pPr>
            <a:endParaRPr lang="en-US" dirty="0"/>
          </a:p>
          <a:p>
            <a:pPr marL="0" marR="0">
              <a:spcBef>
                <a:spcPts val="0"/>
              </a:spcBef>
              <a:spcAft>
                <a:spcPts val="0"/>
              </a:spcAft>
            </a:pPr>
            <a:r>
              <a:rPr lang="en-US" dirty="0"/>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a:t>닷넷 </a:t>
            </a:r>
            <a:r>
              <a:rPr lang="ko-KR" altLang="en-US" dirty="0" err="1"/>
              <a:t>아스파이어의</a:t>
            </a:r>
            <a:r>
              <a:rPr lang="ko-KR" altLang="en-US" dirty="0"/>
              <a:t> 장점이 일단 기본값을 제공해 주면 그 다음에 그걸 알아서 수정할 수 있게 해 놨다고 했음</a:t>
            </a:r>
            <a:endParaRPr lang="en-US" altLang="ko-KR" dirty="0"/>
          </a:p>
          <a:p>
            <a:pPr marL="171450" marR="0" indent="-171450">
              <a:spcBef>
                <a:spcPts val="0"/>
              </a:spcBef>
              <a:spcAft>
                <a:spcPts val="0"/>
              </a:spcAft>
              <a:buFont typeface="Arial" panose="020B0604020202020204" pitchFamily="34" charset="0"/>
              <a:buChar char="•"/>
            </a:pPr>
            <a:r>
              <a:rPr lang="ko-KR" altLang="en-US" dirty="0"/>
              <a:t>바로 이 기본값을 제공해 주는 것이 바로 이 서비스 디폴트</a:t>
            </a:r>
            <a:r>
              <a:rPr lang="en-US" altLang="ko-KR" dirty="0"/>
              <a:t>, </a:t>
            </a:r>
            <a:r>
              <a:rPr lang="ko-KR" altLang="en-US" dirty="0"/>
              <a:t>스마트 디폴트임</a:t>
            </a:r>
            <a:endParaRPr lang="en-US" altLang="ko-KR" dirty="0"/>
          </a:p>
          <a:p>
            <a:pPr marL="171450" marR="0" indent="-171450">
              <a:spcBef>
                <a:spcPts val="0"/>
              </a:spcBef>
              <a:spcAft>
                <a:spcPts val="0"/>
              </a:spcAft>
              <a:buFont typeface="Arial" panose="020B0604020202020204" pitchFamily="34" charset="0"/>
              <a:buChar char="•"/>
            </a:pPr>
            <a:r>
              <a:rPr lang="ko-KR" altLang="en-US" dirty="0"/>
              <a:t>어떤 것에 대한 기본값인가 하면 이 관측용이성</a:t>
            </a:r>
            <a:r>
              <a:rPr lang="en-US" altLang="ko-KR" dirty="0"/>
              <a:t>, </a:t>
            </a:r>
            <a:r>
              <a:rPr lang="ko-KR" altLang="en-US" dirty="0"/>
              <a:t>회복탄력성</a:t>
            </a:r>
            <a:r>
              <a:rPr lang="en-US" altLang="ko-KR" dirty="0"/>
              <a:t>, </a:t>
            </a:r>
            <a:r>
              <a:rPr lang="ko-KR" altLang="en-US" dirty="0"/>
              <a:t>그리고 헬스체크 </a:t>
            </a:r>
            <a:r>
              <a:rPr lang="en-US" altLang="ko-KR" dirty="0"/>
              <a:t>(</a:t>
            </a:r>
            <a:r>
              <a:rPr lang="ko-KR" altLang="en-US" dirty="0"/>
              <a:t>상태 체크</a:t>
            </a:r>
            <a:r>
              <a:rPr lang="en-US" altLang="ko-KR" dirty="0"/>
              <a:t>)</a:t>
            </a:r>
            <a:r>
              <a:rPr lang="ko-KR" altLang="en-US" dirty="0"/>
              <a:t> 관련한 내용임</a:t>
            </a:r>
            <a:endParaRPr lang="en-US" dirty="0"/>
          </a:p>
          <a:p>
            <a:pPr marL="0" marR="0">
              <a:spcBef>
                <a:spcPts val="0"/>
              </a:spcBef>
              <a:spcAft>
                <a:spcPts val="0"/>
              </a:spcAft>
            </a:pPr>
            <a:endParaRPr lang="en-US" dirty="0"/>
          </a:p>
          <a:p>
            <a:pPr marL="0" marR="0">
              <a:spcBef>
                <a:spcPts val="0"/>
              </a:spcBef>
              <a:spcAft>
                <a:spcPts val="0"/>
              </a:spcAft>
            </a:pPr>
            <a:r>
              <a:rPr lang="en-US" dirty="0"/>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a:t>관측용이성 관련 코드를 </a:t>
            </a:r>
            <a:r>
              <a:rPr lang="ko-KR" altLang="en-US" dirty="0" err="1"/>
              <a:t>보쟈</a:t>
            </a:r>
            <a:endParaRPr lang="en-US" altLang="ko-KR" dirty="0"/>
          </a:p>
          <a:p>
            <a:pPr marL="171450" marR="0" indent="-171450">
              <a:spcBef>
                <a:spcPts val="0"/>
              </a:spcBef>
              <a:spcAft>
                <a:spcPts val="0"/>
              </a:spcAft>
              <a:buFont typeface="Arial" panose="020B0604020202020204" pitchFamily="34" charset="0"/>
              <a:buChar char="•"/>
            </a:pPr>
            <a:r>
              <a:rPr lang="ko-KR" altLang="en-US" dirty="0"/>
              <a:t>닷넷 </a:t>
            </a:r>
            <a:r>
              <a:rPr lang="ko-KR" altLang="en-US" dirty="0" err="1"/>
              <a:t>아스파이어는</a:t>
            </a:r>
            <a:r>
              <a:rPr lang="ko-KR" altLang="en-US" dirty="0"/>
              <a:t> </a:t>
            </a:r>
            <a:r>
              <a:rPr lang="ko-KR" altLang="en-US" dirty="0" err="1"/>
              <a:t>오픈텔레메트리를</a:t>
            </a:r>
            <a:r>
              <a:rPr lang="ko-KR" altLang="en-US" dirty="0"/>
              <a:t> 이용함 클라우드 네이티브 앱 개발에서 거의 업계 표준으로 쓰이는 라이브러리임</a:t>
            </a:r>
            <a:endParaRPr lang="en-US" altLang="ko-KR" dirty="0"/>
          </a:p>
          <a:p>
            <a:pPr marL="171450" marR="0" indent="-171450">
              <a:spcBef>
                <a:spcPts val="0"/>
              </a:spcBef>
              <a:spcAft>
                <a:spcPts val="0"/>
              </a:spcAft>
              <a:buFont typeface="Arial" panose="020B0604020202020204" pitchFamily="34" charset="0"/>
              <a:buChar char="•"/>
            </a:pPr>
            <a:r>
              <a:rPr lang="ko-KR" altLang="en-US" dirty="0"/>
              <a:t>이걸 이용해서 </a:t>
            </a:r>
            <a:r>
              <a:rPr lang="ko-KR" altLang="en-US" dirty="0" err="1"/>
              <a:t>프론트엔드에서</a:t>
            </a:r>
            <a:r>
              <a:rPr lang="ko-KR" altLang="en-US" dirty="0"/>
              <a:t> </a:t>
            </a:r>
            <a:r>
              <a:rPr lang="ko-KR" altLang="en-US" dirty="0" err="1"/>
              <a:t>백엔드까지</a:t>
            </a:r>
            <a:r>
              <a:rPr lang="ko-KR" altLang="en-US" dirty="0"/>
              <a:t> 쭉 애플리케이션이 어떻게 작동하는지</a:t>
            </a:r>
            <a:r>
              <a:rPr lang="en-US" altLang="ko-KR" dirty="0"/>
              <a:t>, </a:t>
            </a:r>
            <a:r>
              <a:rPr lang="ko-KR" altLang="en-US" dirty="0"/>
              <a:t>어디에서 문제가 생기는지 등을 추적할 수 있음</a:t>
            </a:r>
            <a:endParaRPr lang="en-US" altLang="ko-KR" dirty="0"/>
          </a:p>
          <a:p>
            <a:pPr marL="171450" marR="0" indent="-171450">
              <a:spcBef>
                <a:spcPts val="0"/>
              </a:spcBef>
              <a:spcAft>
                <a:spcPts val="0"/>
              </a:spcAft>
              <a:buFont typeface="Arial" panose="020B0604020202020204" pitchFamily="34" charset="0"/>
              <a:buChar char="•"/>
            </a:pPr>
            <a:r>
              <a:rPr lang="ko-KR" altLang="en-US" dirty="0"/>
              <a:t>예전엔 이걸 </a:t>
            </a:r>
            <a:r>
              <a:rPr lang="ko-KR" altLang="en-US" dirty="0" err="1"/>
              <a:t>프론트엔드에서</a:t>
            </a:r>
            <a:r>
              <a:rPr lang="ko-KR" altLang="en-US" dirty="0"/>
              <a:t> 설정하고 </a:t>
            </a:r>
            <a:r>
              <a:rPr lang="ko-KR" altLang="en-US" dirty="0" err="1"/>
              <a:t>백엔드에서</a:t>
            </a:r>
            <a:r>
              <a:rPr lang="ko-KR" altLang="en-US" dirty="0"/>
              <a:t> 설정하고 개별적으로 다 해야 했다면 닷넷 </a:t>
            </a:r>
            <a:r>
              <a:rPr lang="ko-KR" altLang="en-US" dirty="0" err="1"/>
              <a:t>아스파이어는</a:t>
            </a:r>
            <a:r>
              <a:rPr lang="ko-KR" altLang="en-US" dirty="0"/>
              <a:t> 이걸 자동으로 모든 곳에 밀어 </a:t>
            </a:r>
            <a:r>
              <a:rPr lang="ko-KR" altLang="en-US" dirty="0" err="1"/>
              <a:t>넣어줌</a:t>
            </a:r>
            <a:endParaRPr lang="en-US" altLang="ko-KR" dirty="0"/>
          </a:p>
          <a:p>
            <a:pPr marL="171450" marR="0" indent="-171450">
              <a:spcBef>
                <a:spcPts val="0"/>
              </a:spcBef>
              <a:spcAft>
                <a:spcPts val="0"/>
              </a:spcAft>
              <a:buFont typeface="Arial" panose="020B0604020202020204" pitchFamily="34" charset="0"/>
              <a:buChar char="•"/>
            </a:pPr>
            <a:endParaRPr lang="en-US" dirty="0"/>
          </a:p>
          <a:p>
            <a:pPr marL="0" marR="0">
              <a:spcBef>
                <a:spcPts val="0"/>
              </a:spcBef>
              <a:spcAft>
                <a:spcPts val="0"/>
              </a:spcAft>
            </a:pPr>
            <a:endParaRPr lang="en-US" dirty="0"/>
          </a:p>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a:t>기본적으로 </a:t>
            </a:r>
            <a:r>
              <a:rPr lang="ko-KR" altLang="en-US" dirty="0" err="1"/>
              <a:t>오픈텔레메트리에서</a:t>
            </a:r>
            <a:r>
              <a:rPr lang="ko-KR" altLang="en-US" dirty="0"/>
              <a:t> 제공하는 </a:t>
            </a:r>
            <a:r>
              <a:rPr lang="ko-KR" altLang="en-US" dirty="0" err="1"/>
              <a:t>오픈텔레메트리</a:t>
            </a:r>
            <a:r>
              <a:rPr lang="ko-KR" altLang="en-US" dirty="0"/>
              <a:t> </a:t>
            </a:r>
            <a:r>
              <a:rPr lang="ko-KR" altLang="en-US" dirty="0" err="1"/>
              <a:t>익스포터</a:t>
            </a:r>
            <a:r>
              <a:rPr lang="en-US" altLang="ko-KR" dirty="0"/>
              <a:t>, </a:t>
            </a:r>
            <a:r>
              <a:rPr lang="ko-KR" altLang="en-US" dirty="0"/>
              <a:t>줄여서 </a:t>
            </a:r>
            <a:r>
              <a:rPr lang="ko-KR" altLang="en-US" dirty="0" err="1"/>
              <a:t>오텔익스포터라고</a:t>
            </a:r>
            <a:r>
              <a:rPr lang="ko-KR" altLang="en-US" dirty="0"/>
              <a:t> 하는데</a:t>
            </a:r>
            <a:r>
              <a:rPr lang="en-US" altLang="ko-KR" dirty="0"/>
              <a:t>, </a:t>
            </a:r>
            <a:r>
              <a:rPr lang="ko-KR" altLang="en-US" dirty="0"/>
              <a:t>이건 </a:t>
            </a:r>
            <a:r>
              <a:rPr lang="en-US" altLang="ko-KR" dirty="0"/>
              <a:t>OTLP </a:t>
            </a:r>
            <a:r>
              <a:rPr lang="ko-KR" altLang="en-US" dirty="0"/>
              <a:t>이라는 프로토콜을 사용함</a:t>
            </a:r>
            <a:endParaRPr lang="en-US" altLang="ko-KR" dirty="0"/>
          </a:p>
          <a:p>
            <a:pPr marL="171450" marR="0" indent="-171450">
              <a:spcBef>
                <a:spcPts val="0"/>
              </a:spcBef>
              <a:spcAft>
                <a:spcPts val="0"/>
              </a:spcAft>
              <a:buFont typeface="Arial" panose="020B0604020202020204" pitchFamily="34" charset="0"/>
              <a:buChar char="•"/>
            </a:pPr>
            <a:r>
              <a:rPr lang="ko-KR" altLang="en-US" dirty="0"/>
              <a:t>여기에 필요하다면 이미 회사에서 </a:t>
            </a:r>
            <a:r>
              <a:rPr lang="ko-KR" altLang="en-US" dirty="0" err="1"/>
              <a:t>프로메테우스라든가</a:t>
            </a:r>
            <a:r>
              <a:rPr lang="ko-KR" altLang="en-US" dirty="0"/>
              <a:t> </a:t>
            </a:r>
            <a:r>
              <a:rPr lang="ko-KR" altLang="en-US" dirty="0" err="1"/>
              <a:t>그라파나라든가</a:t>
            </a:r>
            <a:r>
              <a:rPr lang="ko-KR" altLang="en-US" dirty="0"/>
              <a:t> </a:t>
            </a:r>
            <a:r>
              <a:rPr lang="ko-KR" altLang="en-US" dirty="0" err="1"/>
              <a:t>애저</a:t>
            </a:r>
            <a:r>
              <a:rPr lang="ko-KR" altLang="en-US" dirty="0"/>
              <a:t> 모니터링 서비스들을 사용하고 있을 경우에는 그것들을 붙여서 사용할 수도 있음</a:t>
            </a:r>
            <a:endParaRPr lang="en-US" altLang="ko-KR" dirty="0"/>
          </a:p>
          <a:p>
            <a:pPr marL="171450" marR="0" indent="-171450">
              <a:spcBef>
                <a:spcPts val="0"/>
              </a:spcBef>
              <a:spcAft>
                <a:spcPts val="0"/>
              </a:spcAft>
              <a:buFont typeface="Arial" panose="020B0604020202020204" pitchFamily="34" charset="0"/>
              <a:buChar char="•"/>
            </a:pPr>
            <a:r>
              <a:rPr lang="ko-KR" altLang="en-US" dirty="0"/>
              <a:t>여기 </a:t>
            </a:r>
            <a:r>
              <a:rPr lang="ko-KR" altLang="en-US" dirty="0" err="1"/>
              <a:t>주석처리된</a:t>
            </a:r>
            <a:r>
              <a:rPr lang="ko-KR" altLang="en-US" dirty="0"/>
              <a:t> 걸 보면 </a:t>
            </a:r>
            <a:r>
              <a:rPr lang="ko-KR" altLang="en-US" dirty="0" err="1"/>
              <a:t>애저</a:t>
            </a:r>
            <a:r>
              <a:rPr lang="ko-KR" altLang="en-US" dirty="0"/>
              <a:t> 모니터 서비스를 곧바로 사용할 수 있게끔 해 놨음</a:t>
            </a:r>
            <a:endParaRPr lang="en-US" altLang="ko-KR" dirty="0"/>
          </a:p>
          <a:p>
            <a:pPr marL="171450" marR="0" indent="-171450">
              <a:spcBef>
                <a:spcPts val="0"/>
              </a:spcBef>
              <a:spcAft>
                <a:spcPts val="0"/>
              </a:spcAft>
              <a:buFont typeface="Arial" panose="020B0604020202020204" pitchFamily="34" charset="0"/>
              <a:buChar char="•"/>
            </a:pPr>
            <a:endParaRPr lang="en-US" dirty="0"/>
          </a:p>
          <a:p>
            <a:pPr marL="0" marR="0">
              <a:spcBef>
                <a:spcPts val="0"/>
              </a:spcBef>
              <a:spcAft>
                <a:spcPts val="0"/>
              </a:spcAft>
            </a:pPr>
            <a:r>
              <a:rPr lang="en-US" dirty="0"/>
              <a:t>These exporters directly enable you to export them to several different services out-of-the-box they will configure the </a:t>
            </a:r>
            <a:r>
              <a:rPr lang="en-US" dirty="0" err="1"/>
              <a:t>gRPC</a:t>
            </a:r>
            <a:r>
              <a:rPr lang="en-US" dirty="0"/>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오늘 우리는 </a:t>
            </a:r>
            <a:r>
              <a:rPr lang="en-US" altLang="ko-KR" dirty="0"/>
              <a:t>.NET Aspire </a:t>
            </a:r>
            <a:r>
              <a:rPr lang="ko-KR" altLang="en-US" dirty="0"/>
              <a:t>에 대해 </a:t>
            </a:r>
            <a:r>
              <a:rPr lang="ko-KR" altLang="en-US" dirty="0" err="1"/>
              <a:t>얘길</a:t>
            </a:r>
            <a:r>
              <a:rPr lang="ko-KR" altLang="en-US" dirty="0"/>
              <a:t> 해 볼 거임</a:t>
            </a:r>
            <a:endParaRPr lang="en-US" altLang="ko-KR" dirty="0"/>
          </a:p>
          <a:p>
            <a:pPr marL="171450" indent="-171450">
              <a:buFont typeface="Arial" panose="020B0604020202020204" pitchFamily="34" charset="0"/>
              <a:buChar char="•"/>
            </a:pPr>
            <a:r>
              <a:rPr lang="ko-KR" altLang="en-US" dirty="0"/>
              <a:t>그동안 이렇게 세 사람이서 여기저기 다양한 채널을 통해 </a:t>
            </a:r>
            <a:r>
              <a:rPr lang="en-US" altLang="ko-KR" dirty="0"/>
              <a:t>.NET Aspire</a:t>
            </a:r>
            <a:r>
              <a:rPr lang="ko-KR" altLang="en-US" dirty="0"/>
              <a:t>에 대해 </a:t>
            </a:r>
            <a:r>
              <a:rPr lang="ko-KR" altLang="en-US" dirty="0" err="1"/>
              <a:t>얘길</a:t>
            </a:r>
            <a:r>
              <a:rPr lang="ko-KR" altLang="en-US" dirty="0"/>
              <a:t> 해 왔는데</a:t>
            </a:r>
            <a:r>
              <a:rPr lang="en-US" altLang="ko-KR" dirty="0"/>
              <a:t>, </a:t>
            </a:r>
            <a:r>
              <a:rPr lang="ko-KR" altLang="en-US" dirty="0"/>
              <a:t>여기 공식 자료 모음집과 샘플 코드 링크가 있음</a:t>
            </a:r>
            <a:endParaRPr lang="en-US" altLang="ko-KR" dirty="0"/>
          </a:p>
          <a:p>
            <a:pPr marL="171450" indent="-171450">
              <a:buFont typeface="Arial" panose="020B0604020202020204" pitchFamily="34" charset="0"/>
              <a:buChar char="•"/>
            </a:pPr>
            <a:r>
              <a:rPr lang="ko-KR" altLang="en-US" dirty="0"/>
              <a:t>이 워크샵을 처음부터 끝까지 쭉 돌려볼 거임</a:t>
            </a:r>
            <a:r>
              <a:rPr lang="en-US" altLang="ko-KR" dirty="0"/>
              <a:t>. </a:t>
            </a:r>
            <a:r>
              <a:rPr lang="ko-KR" altLang="en-US" dirty="0"/>
              <a:t>같이 따라해도 좋고</a:t>
            </a:r>
            <a:r>
              <a:rPr lang="en-US" altLang="ko-KR" dirty="0"/>
              <a:t>, </a:t>
            </a:r>
            <a:r>
              <a:rPr lang="ko-KR" altLang="en-US" dirty="0" err="1"/>
              <a:t>다시보기로</a:t>
            </a:r>
            <a:r>
              <a:rPr lang="ko-KR" altLang="en-US" dirty="0"/>
              <a:t> 꼭 따라해 보면 좋겠음</a:t>
            </a:r>
            <a:endParaRPr lang="en-US" altLang="ko-KR" dirty="0"/>
          </a:p>
          <a:p>
            <a:pPr marL="171450" indent="-171450">
              <a:buFont typeface="Arial" panose="020B0604020202020204" pitchFamily="34" charset="0"/>
              <a:buChar char="•"/>
            </a:pPr>
            <a:endParaRPr lang="en-US" dirty="0"/>
          </a:p>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 it is at the top.</a:t>
            </a:r>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a:t>이번엔 회복탄력성 </a:t>
            </a:r>
            <a:r>
              <a:rPr lang="ko-KR" altLang="en-US" dirty="0" err="1"/>
              <a:t>얘길</a:t>
            </a:r>
            <a:r>
              <a:rPr lang="ko-KR" altLang="en-US" dirty="0"/>
              <a:t> 해 볼까</a:t>
            </a:r>
            <a:r>
              <a:rPr lang="en-US" altLang="ko-KR" dirty="0"/>
              <a:t>?</a:t>
            </a:r>
          </a:p>
          <a:p>
            <a:pPr marL="171450" marR="0" indent="-171450">
              <a:spcBef>
                <a:spcPts val="0"/>
              </a:spcBef>
              <a:spcAft>
                <a:spcPts val="0"/>
              </a:spcAft>
              <a:buFont typeface="Arial" panose="020B0604020202020204" pitchFamily="34" charset="0"/>
              <a:buChar char="•"/>
            </a:pPr>
            <a:r>
              <a:rPr lang="ko-KR" altLang="en-US" dirty="0"/>
              <a:t>이 </a:t>
            </a:r>
            <a:r>
              <a:rPr lang="ko-KR" altLang="en-US" dirty="0" err="1"/>
              <a:t>한줄로</a:t>
            </a:r>
            <a:r>
              <a:rPr lang="ko-KR" altLang="en-US" dirty="0"/>
              <a:t> 모든 것을 설명할 수 있음</a:t>
            </a:r>
            <a:endParaRPr lang="en-US" altLang="ko-KR" dirty="0"/>
          </a:p>
          <a:p>
            <a:pPr marL="171450" marR="0" indent="-171450">
              <a:spcBef>
                <a:spcPts val="0"/>
              </a:spcBef>
              <a:spcAft>
                <a:spcPts val="0"/>
              </a:spcAft>
              <a:buFont typeface="Arial" panose="020B0604020202020204" pitchFamily="34" charset="0"/>
              <a:buChar char="•"/>
            </a:pPr>
            <a:r>
              <a:rPr lang="ko-KR" altLang="en-US" dirty="0"/>
              <a:t>기본값으로 이 회복탄력성 세팅을 해 줌</a:t>
            </a:r>
            <a:endParaRPr lang="en-US" altLang="ko-KR" dirty="0"/>
          </a:p>
          <a:p>
            <a:pPr marL="171450" marR="0" indent="-171450">
              <a:spcBef>
                <a:spcPts val="0"/>
              </a:spcBef>
              <a:spcAft>
                <a:spcPts val="0"/>
              </a:spcAft>
              <a:buFont typeface="Arial" panose="020B0604020202020204" pitchFamily="34" charset="0"/>
              <a:buChar char="•"/>
            </a:pPr>
            <a:r>
              <a:rPr lang="ko-KR" altLang="en-US" dirty="0"/>
              <a:t>이 회복탄력성 세팅 안에는 </a:t>
            </a:r>
            <a:r>
              <a:rPr lang="ko-KR" altLang="en-US" dirty="0" err="1"/>
              <a:t>리트라이</a:t>
            </a:r>
            <a:r>
              <a:rPr lang="en-US" altLang="ko-KR" dirty="0"/>
              <a:t>, </a:t>
            </a:r>
            <a:r>
              <a:rPr lang="ko-KR" altLang="en-US" dirty="0" err="1"/>
              <a:t>서킷브레이커</a:t>
            </a:r>
            <a:r>
              <a:rPr lang="ko-KR" altLang="en-US" dirty="0"/>
              <a:t> 패턴 등 다양한 환경 설정이 들어가 있음</a:t>
            </a:r>
            <a:endParaRPr lang="en-US" altLang="ko-KR" dirty="0"/>
          </a:p>
          <a:p>
            <a:pPr marL="171450" marR="0" indent="-171450">
              <a:spcBef>
                <a:spcPts val="0"/>
              </a:spcBef>
              <a:spcAft>
                <a:spcPts val="0"/>
              </a:spcAft>
              <a:buFont typeface="Arial" panose="020B0604020202020204" pitchFamily="34" charset="0"/>
              <a:buChar char="•"/>
            </a:pPr>
            <a:r>
              <a:rPr lang="ko-KR" altLang="en-US" dirty="0"/>
              <a:t>물론 이 값을 수동으로 변경할 수도 있음</a:t>
            </a:r>
            <a:endParaRPr lang="en-US" altLang="ko-KR" dirty="0"/>
          </a:p>
          <a:p>
            <a:pPr marL="171450" marR="0" indent="-171450">
              <a:spcBef>
                <a:spcPts val="0"/>
              </a:spcBef>
              <a:spcAft>
                <a:spcPts val="0"/>
              </a:spcAft>
              <a:buFont typeface="Arial" panose="020B0604020202020204" pitchFamily="34" charset="0"/>
              <a:buChar char="•"/>
            </a:pPr>
            <a:endParaRPr lang="en-US" dirty="0"/>
          </a:p>
          <a:p>
            <a:pPr marL="0" marR="0">
              <a:spcBef>
                <a:spcPts val="0"/>
              </a:spcBef>
              <a:spcAft>
                <a:spcPts val="0"/>
              </a:spcAft>
            </a:pPr>
            <a:r>
              <a:rPr lang="en-US" dirty="0"/>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a:t>마지막으로 헬스체크</a:t>
            </a:r>
            <a:endParaRPr lang="en-US" altLang="ko-KR" dirty="0"/>
          </a:p>
          <a:p>
            <a:pPr marL="171450" marR="0" indent="-171450">
              <a:spcBef>
                <a:spcPts val="0"/>
              </a:spcBef>
              <a:spcAft>
                <a:spcPts val="0"/>
              </a:spcAft>
              <a:buFont typeface="Arial" panose="020B0604020202020204" pitchFamily="34" charset="0"/>
              <a:buChar char="•"/>
            </a:pPr>
            <a:r>
              <a:rPr lang="ko-KR" altLang="en-US" dirty="0"/>
              <a:t>각각의 앱들이 제대로 작동하고 있는지 헬스체크 </a:t>
            </a:r>
            <a:r>
              <a:rPr lang="ko-KR" altLang="en-US" dirty="0" err="1"/>
              <a:t>엔드포인트가</a:t>
            </a:r>
            <a:r>
              <a:rPr lang="ko-KR" altLang="en-US" dirty="0"/>
              <a:t> 필요함</a:t>
            </a:r>
            <a:endParaRPr lang="en-US" altLang="ko-KR" dirty="0"/>
          </a:p>
          <a:p>
            <a:pPr marL="171450" marR="0" indent="-171450">
              <a:spcBef>
                <a:spcPts val="0"/>
              </a:spcBef>
              <a:spcAft>
                <a:spcPts val="0"/>
              </a:spcAft>
              <a:buFont typeface="Arial" panose="020B0604020202020204" pitchFamily="34" charset="0"/>
              <a:buChar char="•"/>
            </a:pPr>
            <a:r>
              <a:rPr lang="ko-KR" altLang="en-US" dirty="0"/>
              <a:t>이 헬스체크 </a:t>
            </a:r>
            <a:r>
              <a:rPr lang="ko-KR" altLang="en-US" dirty="0" err="1"/>
              <a:t>엔드포인트를</a:t>
            </a:r>
            <a:r>
              <a:rPr lang="ko-KR" altLang="en-US" dirty="0"/>
              <a:t> 알아서 만들어서 </a:t>
            </a:r>
            <a:r>
              <a:rPr lang="ko-KR" altLang="en-US" dirty="0" err="1"/>
              <a:t>넣어줌</a:t>
            </a:r>
            <a:endParaRPr lang="en-US" altLang="ko-KR" dirty="0"/>
          </a:p>
          <a:p>
            <a:pPr marL="171450" marR="0" indent="-171450">
              <a:spcBef>
                <a:spcPts val="0"/>
              </a:spcBef>
              <a:spcAft>
                <a:spcPts val="0"/>
              </a:spcAft>
              <a:buFont typeface="Arial" panose="020B0604020202020204" pitchFamily="34" charset="0"/>
              <a:buChar char="•"/>
            </a:pPr>
            <a:r>
              <a:rPr lang="ko-KR" altLang="en-US" dirty="0"/>
              <a:t>그러면 모니터링 하는 입장에서는 그 헬스체크 </a:t>
            </a:r>
            <a:r>
              <a:rPr lang="ko-KR" altLang="en-US" dirty="0" err="1"/>
              <a:t>엔드포인트만</a:t>
            </a:r>
            <a:r>
              <a:rPr lang="ko-KR" altLang="en-US" dirty="0"/>
              <a:t> 찔러서 응답이 있으면 서비스가 살아 있는 거고 아니면 죽은 거고 그렇겠지</a:t>
            </a:r>
            <a:endParaRPr lang="en-US" altLang="ko-KR" dirty="0"/>
          </a:p>
          <a:p>
            <a:pPr marL="171450" marR="0" indent="-171450">
              <a:spcBef>
                <a:spcPts val="0"/>
              </a:spcBef>
              <a:spcAft>
                <a:spcPts val="0"/>
              </a:spcAft>
              <a:buFont typeface="Arial" panose="020B0604020202020204" pitchFamily="34" charset="0"/>
              <a:buChar char="•"/>
            </a:pPr>
            <a:endParaRPr lang="en-US" dirty="0"/>
          </a:p>
          <a:p>
            <a:pPr marL="0" marR="0">
              <a:spcBef>
                <a:spcPts val="0"/>
              </a:spcBef>
              <a:spcAft>
                <a:spcPts val="0"/>
              </a:spcAft>
            </a:pPr>
            <a:r>
              <a:rPr lang="en-US" dirty="0"/>
              <a:t>And finally, our health checks. </a:t>
            </a:r>
          </a:p>
          <a:p>
            <a:pPr marL="0" marR="0">
              <a:spcBef>
                <a:spcPts val="0"/>
              </a:spcBef>
              <a:spcAft>
                <a:spcPts val="0"/>
              </a:spcAft>
            </a:pPr>
            <a:endParaRPr lang="en-US" dirty="0"/>
          </a:p>
          <a:p>
            <a:pPr marL="0" marR="0">
              <a:spcBef>
                <a:spcPts val="0"/>
              </a:spcBef>
              <a:spcAft>
                <a:spcPts val="0"/>
              </a:spcAft>
            </a:pPr>
            <a:r>
              <a:rPr lang="en-US" dirty="0"/>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그럼 이 스마트 디폴트에 대해 데모를 한 번 </a:t>
            </a:r>
            <a:r>
              <a:rPr lang="ko-KR" altLang="en-US" dirty="0" err="1"/>
              <a:t>보쟈</a:t>
            </a:r>
            <a:endParaRPr lang="en-US" altLang="ko-KR" dirty="0"/>
          </a:p>
          <a:p>
            <a:pPr marL="171450" indent="-171450">
              <a:buFont typeface="Arial" panose="020B0604020202020204" pitchFamily="34" charset="0"/>
              <a:buChar char="•"/>
            </a:pPr>
            <a:endParaRPr lang="en-US" dirty="0"/>
          </a:p>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지금까지 혹시나 채팅장에 질문이 올라온 게 있나</a:t>
            </a:r>
            <a:r>
              <a:rPr lang="en-US" altLang="ko-KR" dirty="0"/>
              <a:t>? </a:t>
            </a:r>
            <a:r>
              <a:rPr lang="ko-KR" altLang="en-US" dirty="0"/>
              <a:t>있으면 한 번 털고 </a:t>
            </a:r>
            <a:r>
              <a:rPr lang="ko-KR" altLang="en-US" dirty="0" err="1"/>
              <a:t>가쟈</a:t>
            </a:r>
            <a:endParaRPr lang="en-US" altLang="ko-KR" dirty="0"/>
          </a:p>
          <a:p>
            <a:pPr marL="171450" indent="-171450">
              <a:buFont typeface="Arial" panose="020B0604020202020204" pitchFamily="34" charset="0"/>
              <a:buChar char="•"/>
            </a:pPr>
            <a:endParaRPr lang="en-US" dirty="0"/>
          </a:p>
          <a:p>
            <a:endParaRPr lang="en-US" dirty="0"/>
          </a:p>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a:t>두번째로 다뤄볼 것은 대시보드임</a:t>
            </a:r>
            <a:endParaRPr lang="en-US" altLang="ko-KR" dirty="0"/>
          </a:p>
          <a:p>
            <a:pPr marL="171450" marR="0" indent="-171450">
              <a:spcBef>
                <a:spcPts val="0"/>
              </a:spcBef>
              <a:spcAft>
                <a:spcPts val="0"/>
              </a:spcAft>
              <a:buFont typeface="Arial" panose="020B0604020202020204" pitchFamily="34" charset="0"/>
              <a:buChar char="•"/>
            </a:pPr>
            <a:r>
              <a:rPr lang="ko-KR" altLang="en-US" dirty="0"/>
              <a:t>대시보드에서 어떤 인사이트를 얻을 수 있을까</a:t>
            </a:r>
            <a:r>
              <a:rPr lang="en-US" altLang="ko-KR" dirty="0"/>
              <a:t>?</a:t>
            </a:r>
          </a:p>
          <a:p>
            <a:pPr marL="171450" marR="0" indent="-171450">
              <a:spcBef>
                <a:spcPts val="0"/>
              </a:spcBef>
              <a:spcAft>
                <a:spcPts val="0"/>
              </a:spcAft>
              <a:buFont typeface="Arial" panose="020B0604020202020204" pitchFamily="34" charset="0"/>
              <a:buChar char="•"/>
            </a:pPr>
            <a:endParaRPr lang="en-US" dirty="0"/>
          </a:p>
          <a:p>
            <a:pPr marL="0" marR="0">
              <a:spcBef>
                <a:spcPts val="0"/>
              </a:spcBef>
              <a:spcAft>
                <a:spcPts val="0"/>
              </a:spcAft>
            </a:pPr>
            <a:endParaRPr lang="en-US" dirty="0"/>
          </a:p>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대시보드를 보면 전체 애플리케이션의 구조화된 로그를 볼 수 있음</a:t>
            </a:r>
            <a:endParaRPr lang="en-US" altLang="ko-KR" dirty="0"/>
          </a:p>
          <a:p>
            <a:pPr marL="171450" indent="-171450">
              <a:buFont typeface="Arial" panose="020B0604020202020204" pitchFamily="34" charset="0"/>
              <a:buChar char="•"/>
            </a:pPr>
            <a:r>
              <a:rPr lang="ko-KR" altLang="en-US" dirty="0" err="1"/>
              <a:t>메트릭</a:t>
            </a:r>
            <a:r>
              <a:rPr lang="en-US" altLang="ko-KR" dirty="0"/>
              <a:t>, </a:t>
            </a:r>
            <a:r>
              <a:rPr lang="ko-KR" altLang="en-US" dirty="0" err="1"/>
              <a:t>트레이스도</a:t>
            </a:r>
            <a:r>
              <a:rPr lang="ko-KR" altLang="en-US" dirty="0"/>
              <a:t> 볼 수 있고</a:t>
            </a:r>
            <a:r>
              <a:rPr lang="en-US" altLang="ko-KR" dirty="0"/>
              <a:t>, </a:t>
            </a:r>
            <a:r>
              <a:rPr lang="ko-KR" altLang="en-US" dirty="0"/>
              <a:t>각각의 앱이 서로 어떤 의존성을 갖고 있는지도 볼 수 있음</a:t>
            </a:r>
            <a:endParaRPr lang="en-US" altLang="ko-KR" dirty="0"/>
          </a:p>
          <a:p>
            <a:pPr marL="171450" indent="-171450">
              <a:buFont typeface="Arial" panose="020B0604020202020204" pitchFamily="34" charset="0"/>
              <a:buChar char="•"/>
            </a:pPr>
            <a:r>
              <a:rPr lang="ko-KR" altLang="en-US" dirty="0"/>
              <a:t>지금 동영상이 살짝 돌고 있는데</a:t>
            </a:r>
            <a:r>
              <a:rPr lang="en-US" altLang="ko-KR" dirty="0"/>
              <a:t>, </a:t>
            </a:r>
            <a:r>
              <a:rPr lang="ko-KR" altLang="en-US" dirty="0"/>
              <a:t>이걸 간단하게 보면 알 수 있을 거임</a:t>
            </a:r>
            <a:endParaRPr lang="en-US" altLang="ko-KR" dirty="0"/>
          </a:p>
          <a:p>
            <a:pPr marL="171450" indent="-171450">
              <a:buFont typeface="Arial" panose="020B0604020202020204" pitchFamily="34" charset="0"/>
              <a:buChar char="•"/>
            </a:pPr>
            <a:endParaRPr lang="en-US" dirty="0"/>
          </a:p>
          <a:p>
            <a:endParaRPr lang="en-US" dirty="0"/>
          </a:p>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7/2/2024 10:55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이 대시보드는 </a:t>
            </a:r>
            <a:r>
              <a:rPr lang="ko-KR" altLang="en-US" dirty="0" err="1"/>
              <a:t>스탠드얼론</a:t>
            </a:r>
            <a:r>
              <a:rPr lang="ko-KR" altLang="en-US" dirty="0"/>
              <a:t> 컨테이너로 </a:t>
            </a:r>
            <a:r>
              <a:rPr lang="ko-KR" altLang="en-US" dirty="0" err="1"/>
              <a:t>돌아감</a:t>
            </a:r>
            <a:endParaRPr lang="en-US" altLang="ko-KR" dirty="0"/>
          </a:p>
          <a:p>
            <a:pPr marL="171450" indent="-171450">
              <a:buFont typeface="Arial" panose="020B0604020202020204" pitchFamily="34" charset="0"/>
              <a:buChar char="•"/>
            </a:pPr>
            <a:r>
              <a:rPr lang="ko-KR" altLang="en-US" dirty="0"/>
              <a:t>이 말은 내부적으로 그냥 돌릴 수도 있지만</a:t>
            </a:r>
            <a:r>
              <a:rPr lang="en-US" altLang="ko-KR" dirty="0"/>
              <a:t>, </a:t>
            </a:r>
            <a:r>
              <a:rPr lang="ko-KR" altLang="en-US" dirty="0"/>
              <a:t>프로덕션 환경에서도 사용할 수 있음</a:t>
            </a:r>
            <a:r>
              <a:rPr lang="en-US" altLang="ko-KR" dirty="0"/>
              <a:t>. </a:t>
            </a:r>
            <a:r>
              <a:rPr lang="ko-KR" altLang="en-US" dirty="0"/>
              <a:t>이건 </a:t>
            </a:r>
            <a:r>
              <a:rPr lang="ko-KR" altLang="en-US" dirty="0" err="1"/>
              <a:t>클라우로</a:t>
            </a:r>
            <a:r>
              <a:rPr lang="ko-KR" altLang="en-US" dirty="0"/>
              <a:t> 배포가 가능하다는 말임 </a:t>
            </a:r>
            <a:r>
              <a:rPr lang="en-US" altLang="ko-KR" dirty="0"/>
              <a:t>OTLP </a:t>
            </a:r>
            <a:r>
              <a:rPr lang="ko-KR" altLang="en-US" dirty="0"/>
              <a:t>프로토콜과 포트번호만 맞춰주면 사실 다 볼 수 있음</a:t>
            </a:r>
            <a:endParaRPr lang="en-US" altLang="ko-KR" dirty="0"/>
          </a:p>
          <a:p>
            <a:pPr marL="171450" indent="-171450">
              <a:buFont typeface="Arial" panose="020B0604020202020204" pitchFamily="34" charset="0"/>
              <a:buChar char="•"/>
            </a:pPr>
            <a:r>
              <a:rPr lang="ko-KR" altLang="en-US" dirty="0"/>
              <a:t>아니면 </a:t>
            </a:r>
            <a:r>
              <a:rPr lang="en-US" altLang="ko-KR" dirty="0" err="1"/>
              <a:t>AppHost</a:t>
            </a:r>
            <a:r>
              <a:rPr lang="en-US" altLang="ko-KR" dirty="0"/>
              <a:t> </a:t>
            </a:r>
            <a:r>
              <a:rPr lang="ko-KR" altLang="en-US" dirty="0"/>
              <a:t>프로젝트를 실행시킬 경우 거기서 자동으로 볼 수 도 있음</a:t>
            </a:r>
            <a:endParaRPr lang="en-US" altLang="ko-KR" dirty="0"/>
          </a:p>
          <a:p>
            <a:pPr marL="171450" indent="-171450">
              <a:buFont typeface="Arial" panose="020B0604020202020204" pitchFamily="34" charset="0"/>
              <a:buChar char="•"/>
            </a:pPr>
            <a:endParaRPr lang="en-US" dirty="0"/>
          </a:p>
          <a:p>
            <a:endParaRPr lang="en-US" dirty="0"/>
          </a:p>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err="1"/>
              <a:t>아스파이어의</a:t>
            </a:r>
            <a:r>
              <a:rPr lang="ko-KR" altLang="en-US" dirty="0"/>
              <a:t> 핵심 기능 중 하나는 바로 이 오케스트레이션임</a:t>
            </a:r>
            <a:endParaRPr lang="en-US" altLang="ko-KR" dirty="0"/>
          </a:p>
          <a:p>
            <a:pPr marL="171450" marR="0" indent="-171450">
              <a:spcBef>
                <a:spcPts val="0"/>
              </a:spcBef>
              <a:spcAft>
                <a:spcPts val="0"/>
              </a:spcAft>
              <a:buFont typeface="Arial" panose="020B0604020202020204" pitchFamily="34" charset="0"/>
              <a:buChar char="•"/>
            </a:pPr>
            <a:r>
              <a:rPr lang="ko-KR" altLang="en-US" dirty="0"/>
              <a:t>그럼 이걸 어떤 식으로 활용할 수 있을까</a:t>
            </a:r>
            <a:r>
              <a:rPr lang="en-US" altLang="ko-KR" dirty="0"/>
              <a:t>?</a:t>
            </a:r>
            <a:endParaRPr lang="en-US" dirty="0"/>
          </a:p>
          <a:p>
            <a:pPr marL="0" marR="0">
              <a:spcBef>
                <a:spcPts val="0"/>
              </a:spcBef>
              <a:spcAft>
                <a:spcPts val="0"/>
              </a:spcAft>
            </a:pPr>
            <a:endParaRPr lang="en-US" dirty="0"/>
          </a:p>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비주얼 스튜디오나 비주얼 스튜디오 코드를 통해서 여러 개의 앱을 동시에 실행시키려면 몇가지 세팅을 해 줘야 함</a:t>
            </a:r>
            <a:endParaRPr lang="en-US" altLang="ko-KR" dirty="0"/>
          </a:p>
          <a:p>
            <a:pPr marL="171450" indent="-171450">
              <a:buFont typeface="Arial" panose="020B0604020202020204" pitchFamily="34" charset="0"/>
              <a:buChar char="•"/>
            </a:pPr>
            <a:r>
              <a:rPr lang="ko-KR" altLang="en-US" dirty="0"/>
              <a:t>지금 보는 </a:t>
            </a:r>
            <a:r>
              <a:rPr lang="ko-KR" altLang="en-US" dirty="0" err="1"/>
              <a:t>스샷처럼</a:t>
            </a:r>
            <a:endParaRPr lang="en-US" altLang="ko-KR" dirty="0"/>
          </a:p>
          <a:p>
            <a:pPr marL="171450" indent="-171450">
              <a:buFont typeface="Arial" panose="020B0604020202020204" pitchFamily="34" charset="0"/>
              <a:buChar char="•"/>
            </a:pPr>
            <a:r>
              <a:rPr lang="ko-KR" altLang="en-US" dirty="0"/>
              <a:t>만약 데이터베이스 연결이 필요하다면 그 전에 이미 먼저 돌고 있어야 함</a:t>
            </a:r>
            <a:r>
              <a:rPr lang="en-US" altLang="ko-KR" dirty="0"/>
              <a:t>. </a:t>
            </a:r>
            <a:r>
              <a:rPr lang="ko-KR" altLang="en-US" dirty="0"/>
              <a:t>그리고 그 이후에 커넥션 스트링을 받아오든가 해야 함</a:t>
            </a:r>
            <a:endParaRPr lang="en-US" altLang="ko-KR" dirty="0"/>
          </a:p>
          <a:p>
            <a:pPr marL="171450" indent="-171450">
              <a:buFont typeface="Arial" panose="020B0604020202020204" pitchFamily="34" charset="0"/>
              <a:buChar char="•"/>
            </a:pPr>
            <a:endParaRPr lang="en-US" dirty="0"/>
          </a:p>
          <a:p>
            <a:endParaRPr lang="en-US" dirty="0"/>
          </a:p>
          <a:p>
            <a:r>
              <a:rPr lang="en-US" dirty="0"/>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ea typeface="Calibri"/>
                <a:cs typeface="Calibri"/>
              </a:rPr>
              <a:t>그게 굉장히 복잡한데</a:t>
            </a:r>
            <a:endParaRPr lang="en-US" altLang="ko-KR" dirty="0">
              <a:ea typeface="Calibri"/>
              <a:cs typeface="Calibri"/>
            </a:endParaRPr>
          </a:p>
          <a:p>
            <a:pPr marL="171450" indent="-171450">
              <a:buFont typeface="Arial" panose="020B0604020202020204" pitchFamily="34" charset="0"/>
              <a:buChar char="•"/>
            </a:pPr>
            <a:r>
              <a:rPr lang="ko-KR" altLang="en-US" dirty="0">
                <a:ea typeface="Calibri"/>
                <a:cs typeface="Calibri"/>
              </a:rPr>
              <a:t>여기서 닷넷 </a:t>
            </a:r>
            <a:r>
              <a:rPr lang="ko-KR" altLang="en-US" dirty="0" err="1">
                <a:ea typeface="Calibri"/>
                <a:cs typeface="Calibri"/>
              </a:rPr>
              <a:t>아스파이어가</a:t>
            </a:r>
            <a:r>
              <a:rPr lang="ko-KR" altLang="en-US" dirty="0">
                <a:ea typeface="Calibri"/>
                <a:cs typeface="Calibri"/>
              </a:rPr>
              <a:t> 제대로 역할을 해 줌</a:t>
            </a:r>
            <a:endParaRPr lang="en-US" altLang="ko-KR" dirty="0">
              <a:ea typeface="Calibri"/>
              <a:cs typeface="Calibri"/>
            </a:endParaRPr>
          </a:p>
          <a:p>
            <a:pPr marL="171450" indent="-171450">
              <a:buFont typeface="Arial" panose="020B0604020202020204" pitchFamily="34" charset="0"/>
              <a:buChar char="•"/>
            </a:pPr>
            <a:r>
              <a:rPr lang="ko-KR" altLang="en-US" dirty="0">
                <a:ea typeface="Calibri"/>
                <a:cs typeface="Calibri"/>
              </a:rPr>
              <a:t>그냥 프로젝트만 </a:t>
            </a:r>
            <a:r>
              <a:rPr lang="en-US" altLang="ko-KR" dirty="0" err="1">
                <a:ea typeface="Calibri"/>
                <a:cs typeface="Calibri"/>
              </a:rPr>
              <a:t>AppHost</a:t>
            </a:r>
            <a:r>
              <a:rPr lang="en-US" altLang="ko-KR" dirty="0">
                <a:ea typeface="Calibri"/>
                <a:cs typeface="Calibri"/>
              </a:rPr>
              <a:t> </a:t>
            </a:r>
            <a:r>
              <a:rPr lang="ko-KR" altLang="en-US" dirty="0">
                <a:ea typeface="Calibri"/>
                <a:cs typeface="Calibri"/>
              </a:rPr>
              <a:t>프로젝트에 추가하고 </a:t>
            </a:r>
            <a:r>
              <a:rPr lang="en-US" altLang="ko-KR" dirty="0" err="1">
                <a:ea typeface="Calibri"/>
                <a:cs typeface="Calibri"/>
              </a:rPr>
              <a:t>AppHost</a:t>
            </a:r>
            <a:r>
              <a:rPr lang="en-US" altLang="ko-KR" dirty="0">
                <a:ea typeface="Calibri"/>
                <a:cs typeface="Calibri"/>
              </a:rPr>
              <a:t> </a:t>
            </a:r>
            <a:r>
              <a:rPr lang="ko-KR" altLang="en-US" dirty="0">
                <a:ea typeface="Calibri"/>
                <a:cs typeface="Calibri"/>
              </a:rPr>
              <a:t>프로젝트를 실행시키기만 하면 자동으로 등록된 모든 앱이 실행됨</a:t>
            </a:r>
            <a:endParaRPr lang="en-US" altLang="ko-KR" dirty="0">
              <a:ea typeface="Calibri"/>
              <a:cs typeface="Calibri"/>
            </a:endParaRPr>
          </a:p>
          <a:p>
            <a:pPr marL="171450" indent="-171450">
              <a:buFont typeface="Arial" panose="020B0604020202020204" pitchFamily="34" charset="0"/>
              <a:buChar char="•"/>
            </a:pPr>
            <a:endParaRPr lang="en-US" dirty="0">
              <a:ea typeface="Calibri"/>
              <a:cs typeface="Calibri"/>
            </a:endParaRPr>
          </a:p>
          <a:p>
            <a:endParaRPr lang="en-US" dirty="0">
              <a:ea typeface="Calibri"/>
              <a:cs typeface="Calibri"/>
            </a:endParaRPr>
          </a:p>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7/2/2024 10:55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닷넷은 개발자와 회사에서 하나의 통합 개발 플랫폼이 되고 싶은 포부가 있음</a:t>
            </a:r>
            <a:endParaRPr lang="en-US" altLang="ko-K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사실 현재도 그렇게 포지셔닝을 하는 중이고</a:t>
            </a:r>
            <a:r>
              <a:rPr lang="en-US" altLang="ko-K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ko-KR" alt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보이는 것처럼 클라우드 웹 </a:t>
            </a:r>
            <a:r>
              <a:rPr lang="ko-KR" altLang="en-US" sz="1800" dirty="0" err="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데탑</a:t>
            </a:r>
            <a:r>
              <a:rPr lang="ko-KR" alt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모바일 게임 </a:t>
            </a:r>
            <a:r>
              <a:rPr lang="en-US" altLang="ko-K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IoT AI </a:t>
            </a:r>
            <a:r>
              <a:rPr lang="ko-KR" alt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등 거의 모든 분야에서 닷넷을 활용할 수 있음</a:t>
            </a:r>
            <a:endParaRPr lang="en-US" altLang="ko-K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이게 가능한 이유는 개발도구 관련 에코시스템이 잘 되어 있고</a:t>
            </a:r>
            <a:r>
              <a:rPr lang="en-US" altLang="ko-KR"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ko-KR" alt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모든 운영체제에서 동작하기 때문임</a:t>
            </a:r>
            <a:endPar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이런 식인 거지</a:t>
            </a:r>
            <a:endParaRPr lang="en-US" altLang="ko-KR" dirty="0"/>
          </a:p>
          <a:p>
            <a:pPr marL="171450" indent="-171450">
              <a:buFont typeface="Arial" panose="020B0604020202020204" pitchFamily="34" charset="0"/>
              <a:buChar char="•"/>
            </a:pPr>
            <a:r>
              <a:rPr lang="ko-KR" altLang="en-US" dirty="0"/>
              <a:t>더 이상 비주얼 </a:t>
            </a:r>
            <a:r>
              <a:rPr lang="ko-KR" altLang="en-US" dirty="0" err="1"/>
              <a:t>스튜디오라든가</a:t>
            </a:r>
            <a:r>
              <a:rPr lang="ko-KR" altLang="en-US" dirty="0"/>
              <a:t> 비주얼 스튜디오 코드에 의존할 필요가 없어졌다는 거임</a:t>
            </a:r>
            <a:endParaRPr lang="en-US" altLang="ko-KR" dirty="0"/>
          </a:p>
          <a:p>
            <a:pPr marL="171450" indent="-171450">
              <a:buFont typeface="Arial" panose="020B0604020202020204" pitchFamily="34" charset="0"/>
              <a:buChar char="•"/>
            </a:pPr>
            <a:endParaRPr lang="en-US" dirty="0"/>
          </a:p>
          <a:p>
            <a:endParaRPr lang="en-US" dirty="0"/>
          </a:p>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err="1"/>
              <a:t>쟈</a:t>
            </a:r>
            <a:r>
              <a:rPr lang="en-US" altLang="ko-KR" dirty="0"/>
              <a:t>… </a:t>
            </a:r>
            <a:r>
              <a:rPr lang="ko-KR" altLang="en-US" dirty="0"/>
              <a:t>그럼 오케스트레이션 데모를 </a:t>
            </a:r>
            <a:r>
              <a:rPr lang="ko-KR" altLang="en-US" dirty="0" err="1"/>
              <a:t>보쟈</a:t>
            </a:r>
            <a:endParaRPr lang="en-US" altLang="ko-KR" dirty="0"/>
          </a:p>
          <a:p>
            <a:pPr marL="171450" indent="-171450">
              <a:buFont typeface="Arial" panose="020B0604020202020204" pitchFamily="34" charset="0"/>
              <a:buChar char="•"/>
            </a:pPr>
            <a:endParaRPr lang="en-US" dirty="0"/>
          </a:p>
          <a:p>
            <a:endParaRPr lang="en-US" dirty="0"/>
          </a:p>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지금까지 한 것 질문 받는다</a:t>
            </a:r>
            <a:endParaRPr lang="en-US" altLang="ko-KR" dirty="0"/>
          </a:p>
          <a:p>
            <a:pPr marL="171450" indent="-171450">
              <a:buFont typeface="Arial" panose="020B0604020202020204" pitchFamily="34" charset="0"/>
              <a:buChar char="•"/>
            </a:pPr>
            <a:endParaRPr lang="en-US" dirty="0"/>
          </a:p>
          <a:p>
            <a:endParaRPr lang="en-US" dirty="0"/>
          </a:p>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이런 서비스 </a:t>
            </a:r>
            <a:r>
              <a:rPr lang="ko-KR" altLang="en-US" dirty="0" err="1"/>
              <a:t>디폴트라든가</a:t>
            </a:r>
            <a:r>
              <a:rPr lang="ko-KR" altLang="en-US" dirty="0"/>
              <a:t> 오케스트레이션 기능은 비주얼 스튜디오를 쓰면 거기서 자동으로 지원이 되기 때문에 더욱 편하게 쓸 수 있음</a:t>
            </a:r>
            <a:endParaRPr lang="en-US" altLang="ko-KR" dirty="0"/>
          </a:p>
          <a:p>
            <a:pPr marL="171450" indent="-171450">
              <a:buFont typeface="Arial" panose="020B0604020202020204" pitchFamily="34" charset="0"/>
              <a:buChar char="•"/>
            </a:pPr>
            <a:endParaRPr lang="en-US" dirty="0"/>
          </a:p>
          <a:p>
            <a:endParaRPr lang="en-US" dirty="0"/>
          </a:p>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a:t>이번에는 서비스 </a:t>
            </a:r>
            <a:r>
              <a:rPr lang="ko-KR" altLang="en-US" dirty="0" err="1"/>
              <a:t>디스커버리에</a:t>
            </a:r>
            <a:r>
              <a:rPr lang="ko-KR" altLang="en-US" dirty="0"/>
              <a:t> 대해 </a:t>
            </a:r>
            <a:r>
              <a:rPr lang="ko-KR" altLang="en-US" dirty="0" err="1"/>
              <a:t>얘길</a:t>
            </a:r>
            <a:r>
              <a:rPr lang="ko-KR" altLang="en-US" dirty="0"/>
              <a:t> 해 </a:t>
            </a:r>
            <a:r>
              <a:rPr lang="ko-KR" altLang="en-US" dirty="0" err="1"/>
              <a:t>보쟈</a:t>
            </a:r>
            <a:endParaRPr lang="en-US" altLang="ko-KR" dirty="0"/>
          </a:p>
          <a:p>
            <a:pPr marL="171450" marR="0" indent="-171450">
              <a:spcBef>
                <a:spcPts val="0"/>
              </a:spcBef>
              <a:spcAft>
                <a:spcPts val="0"/>
              </a:spcAft>
              <a:buFont typeface="Arial" panose="020B0604020202020204" pitchFamily="34" charset="0"/>
              <a:buChar char="•"/>
            </a:pPr>
            <a:endParaRPr lang="en-US" dirty="0"/>
          </a:p>
          <a:p>
            <a:pPr marL="0" marR="0">
              <a:spcBef>
                <a:spcPts val="0"/>
              </a:spcBef>
              <a:spcAft>
                <a:spcPts val="0"/>
              </a:spcAft>
            </a:pPr>
            <a:r>
              <a:rPr lang="en-US" dirty="0"/>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a:t>그런데</a:t>
            </a:r>
            <a:r>
              <a:rPr lang="en-US" altLang="ko-KR" dirty="0"/>
              <a:t>, </a:t>
            </a:r>
            <a:r>
              <a:rPr lang="ko-KR" altLang="en-US" dirty="0"/>
              <a:t>앱을 개발하다 보면 몇가지 필수적으로 고려해야 할 포인트들이 있음</a:t>
            </a:r>
            <a:endParaRPr lang="en-US" altLang="ko-KR" dirty="0"/>
          </a:p>
          <a:p>
            <a:pPr marL="171450" marR="0" indent="-171450">
              <a:spcBef>
                <a:spcPts val="0"/>
              </a:spcBef>
              <a:spcAft>
                <a:spcPts val="0"/>
              </a:spcAft>
              <a:buFont typeface="Arial" panose="020B0604020202020204" pitchFamily="34" charset="0"/>
              <a:buChar char="•"/>
            </a:pPr>
            <a:r>
              <a:rPr lang="ko-KR" altLang="en-US" dirty="0"/>
              <a:t>특히나 클라우드 내지는 분산 환경에서 더더욱 그러한데</a:t>
            </a:r>
            <a:r>
              <a:rPr lang="en-US" altLang="ko-KR" dirty="0"/>
              <a:t>, </a:t>
            </a:r>
            <a:r>
              <a:rPr lang="ko-KR" altLang="en-US" dirty="0"/>
              <a:t>이 네가지 요소를 거의 반드시 고려해서 애플리케이션을 개발해야 함</a:t>
            </a:r>
            <a:endParaRPr lang="en-US" altLang="ko-KR" dirty="0"/>
          </a:p>
          <a:p>
            <a:pPr marL="171450" marR="0" indent="-171450">
              <a:spcBef>
                <a:spcPts val="0"/>
              </a:spcBef>
              <a:spcAft>
                <a:spcPts val="0"/>
              </a:spcAft>
              <a:buFont typeface="Arial" panose="020B0604020202020204" pitchFamily="34" charset="0"/>
              <a:buChar char="•"/>
            </a:pPr>
            <a:r>
              <a:rPr lang="ko-KR" altLang="en-US" dirty="0"/>
              <a:t>관측용이성 </a:t>
            </a:r>
            <a:r>
              <a:rPr lang="en-US" altLang="ko-KR" dirty="0"/>
              <a:t>– </a:t>
            </a:r>
            <a:r>
              <a:rPr lang="ko-KR" altLang="en-US" dirty="0"/>
              <a:t>배포를 한 후에 앱 안쪽에서 무슨 일이 벌어지고 있는지 알 수 있어야 함</a:t>
            </a:r>
            <a:endParaRPr lang="en-US" altLang="ko-KR" dirty="0"/>
          </a:p>
          <a:p>
            <a:pPr marL="171450" marR="0" indent="-171450">
              <a:spcBef>
                <a:spcPts val="0"/>
              </a:spcBef>
              <a:spcAft>
                <a:spcPts val="0"/>
              </a:spcAft>
              <a:buFont typeface="Arial" panose="020B0604020202020204" pitchFamily="34" charset="0"/>
              <a:buChar char="•"/>
            </a:pPr>
            <a:r>
              <a:rPr lang="ko-KR" altLang="en-US" dirty="0"/>
              <a:t>회복탄력성 </a:t>
            </a:r>
            <a:r>
              <a:rPr lang="en-US" altLang="ko-KR" dirty="0"/>
              <a:t>– </a:t>
            </a:r>
            <a:r>
              <a:rPr lang="ko-KR" altLang="en-US" dirty="0"/>
              <a:t>이제는 장애가 날 수 있다는 가정을 하고 앱을 운영해야 하기 때문에</a:t>
            </a:r>
            <a:r>
              <a:rPr lang="en-US" altLang="ko-KR" dirty="0"/>
              <a:t>, </a:t>
            </a:r>
            <a:r>
              <a:rPr lang="ko-KR" altLang="en-US" dirty="0"/>
              <a:t>이런 상황에서 앱의 일부분이 동작하지 않더라도 전체 시스템은 문제없이 돌아갈 수 있도록 해야 함</a:t>
            </a:r>
            <a:endParaRPr lang="en-US" altLang="ko-KR" dirty="0"/>
          </a:p>
          <a:p>
            <a:pPr marL="171450" marR="0" indent="-171450">
              <a:spcBef>
                <a:spcPts val="0"/>
              </a:spcBef>
              <a:spcAft>
                <a:spcPts val="0"/>
              </a:spcAft>
              <a:buFont typeface="Arial" panose="020B0604020202020204" pitchFamily="34" charset="0"/>
              <a:buChar char="•"/>
            </a:pPr>
            <a:r>
              <a:rPr lang="ko-KR" altLang="en-US" dirty="0"/>
              <a:t>확장용이성 </a:t>
            </a:r>
            <a:r>
              <a:rPr lang="en-US" altLang="ko-KR" dirty="0"/>
              <a:t>– </a:t>
            </a:r>
            <a:r>
              <a:rPr lang="ko-KR" altLang="en-US" dirty="0"/>
              <a:t>트래픽에 따라 자동으로 스케일링 </a:t>
            </a:r>
            <a:r>
              <a:rPr lang="ko-KR" altLang="en-US" dirty="0" err="1"/>
              <a:t>인앤아웃이</a:t>
            </a:r>
            <a:r>
              <a:rPr lang="ko-KR" altLang="en-US" dirty="0"/>
              <a:t> 될 수 </a:t>
            </a:r>
            <a:r>
              <a:rPr lang="ko-KR" altLang="en-US" dirty="0" err="1"/>
              <a:t>있게금</a:t>
            </a:r>
            <a:r>
              <a:rPr lang="ko-KR" altLang="en-US" dirty="0"/>
              <a:t> 설계해야 함</a:t>
            </a:r>
            <a:endParaRPr lang="en-US" altLang="ko-KR" dirty="0"/>
          </a:p>
          <a:p>
            <a:pPr marL="171450" marR="0" indent="-171450">
              <a:spcBef>
                <a:spcPts val="0"/>
              </a:spcBef>
              <a:spcAft>
                <a:spcPts val="0"/>
              </a:spcAft>
              <a:buFont typeface="Arial" panose="020B0604020202020204" pitchFamily="34" charset="0"/>
              <a:buChar char="•"/>
            </a:pPr>
            <a:r>
              <a:rPr lang="ko-KR" altLang="en-US" dirty="0"/>
              <a:t>관리용이성</a:t>
            </a:r>
            <a:r>
              <a:rPr lang="en-US" altLang="ko-KR" dirty="0"/>
              <a:t> – </a:t>
            </a:r>
            <a:r>
              <a:rPr lang="ko-KR" altLang="en-US" dirty="0"/>
              <a:t>개발 후 배포 및 관리가 쉬워야 계속해서 바뀌는 요구사항에 유연하게 대처할 수 있음</a:t>
            </a:r>
            <a:endParaRPr lang="en-US" dirty="0"/>
          </a:p>
          <a:p>
            <a:pPr marL="0" marR="0">
              <a:spcBef>
                <a:spcPts val="0"/>
              </a:spcBef>
              <a:spcAft>
                <a:spcPts val="0"/>
              </a:spcAft>
            </a:pPr>
            <a:endParaRPr lang="en-US" dirty="0"/>
          </a:p>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7/2/2024 10:55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7/2/2024 10:55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7/2/2024 10:55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닷넷 </a:t>
            </a:r>
            <a:r>
              <a:rPr lang="en-US" altLang="ko-KR" dirty="0"/>
              <a:t>8</a:t>
            </a:r>
            <a:r>
              <a:rPr lang="ko-KR" altLang="en-US" dirty="0"/>
              <a:t>에서는 이 네가지 요소를 위해 여기 슬라이드에서 보이는 다양한 라이브러리들을 제공하고 있음</a:t>
            </a:r>
            <a:endParaRPr lang="en-US" altLang="ko-KR" dirty="0"/>
          </a:p>
          <a:p>
            <a:pPr marL="171450" indent="-171450">
              <a:buFont typeface="Arial" panose="020B0604020202020204" pitchFamily="34" charset="0"/>
              <a:buChar char="•"/>
            </a:pPr>
            <a:r>
              <a:rPr lang="ko-KR" altLang="en-US" dirty="0"/>
              <a:t>이런 것들을 적극적으로 활용하면 클라우드 네이티브 애플리케이션을 개발하기 한결 </a:t>
            </a:r>
            <a:r>
              <a:rPr lang="ko-KR" altLang="en-US" dirty="0" err="1"/>
              <a:t>편해짐</a:t>
            </a:r>
            <a:endParaRPr lang="en-US" dirty="0"/>
          </a:p>
          <a:p>
            <a:endParaRPr lang="en-US" dirty="0"/>
          </a:p>
          <a:p>
            <a:r>
              <a:rPr lang="en-US" dirty="0"/>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7/2/2024 10:55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51</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52</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53</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54</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7/2/2024 10:55 AM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spcBef>
                <a:spcPts val="0"/>
              </a:spcBef>
              <a:spcAft>
                <a:spcPts val="0"/>
              </a:spcAft>
              <a:buFont typeface="Arial" panose="020B0604020202020204" pitchFamily="34" charset="0"/>
              <a:buChar char="•"/>
            </a:pPr>
            <a:r>
              <a:rPr lang="ko-KR" altLang="en-US" dirty="0"/>
              <a:t>하지만 닷넷 </a:t>
            </a:r>
            <a:r>
              <a:rPr lang="en-US" altLang="ko-KR" dirty="0"/>
              <a:t>8</a:t>
            </a:r>
            <a:r>
              <a:rPr lang="ko-KR" altLang="en-US" dirty="0"/>
              <a:t>에서 제공하는 이런 수많은 기능들이 있음에도 불구하고 이런 이유들로 인해 여전히 쉽지 않음</a:t>
            </a:r>
            <a:endParaRPr lang="en-US" altLang="ko-KR" dirty="0"/>
          </a:p>
          <a:p>
            <a:pPr marL="171450" marR="0" indent="-171450">
              <a:spcBef>
                <a:spcPts val="0"/>
              </a:spcBef>
              <a:spcAft>
                <a:spcPts val="0"/>
              </a:spcAft>
              <a:buFont typeface="Arial" panose="020B0604020202020204" pitchFamily="34" charset="0"/>
              <a:buChar char="•"/>
            </a:pPr>
            <a:r>
              <a:rPr lang="ko-KR" altLang="en-US" dirty="0"/>
              <a:t>여전히 복잡함 </a:t>
            </a:r>
            <a:r>
              <a:rPr lang="en-US" altLang="ko-KR" dirty="0"/>
              <a:t>– </a:t>
            </a:r>
            <a:r>
              <a:rPr lang="ko-KR" altLang="en-US" dirty="0"/>
              <a:t>어떤 라이브러리를 어떤 상황에서 써야 하지</a:t>
            </a:r>
            <a:r>
              <a:rPr lang="en-US" altLang="ko-KR" dirty="0"/>
              <a:t>?</a:t>
            </a:r>
          </a:p>
          <a:p>
            <a:pPr marL="171450" marR="0" indent="-171450">
              <a:spcBef>
                <a:spcPts val="0"/>
              </a:spcBef>
              <a:spcAft>
                <a:spcPts val="0"/>
              </a:spcAft>
              <a:buFont typeface="Arial" panose="020B0604020202020204" pitchFamily="34" charset="0"/>
              <a:buChar char="•"/>
            </a:pPr>
            <a:r>
              <a:rPr lang="ko-KR" altLang="en-US" dirty="0"/>
              <a:t>어디서부터 이걸 시작해야 하지</a:t>
            </a:r>
            <a:r>
              <a:rPr lang="en-US" altLang="ko-KR" dirty="0"/>
              <a:t>?</a:t>
            </a:r>
          </a:p>
          <a:p>
            <a:pPr marL="171450" marR="0" indent="-171450">
              <a:spcBef>
                <a:spcPts val="0"/>
              </a:spcBef>
              <a:spcAft>
                <a:spcPts val="0"/>
              </a:spcAft>
              <a:buFont typeface="Arial" panose="020B0604020202020204" pitchFamily="34" charset="0"/>
              <a:buChar char="•"/>
            </a:pPr>
            <a:r>
              <a:rPr lang="ko-KR" altLang="en-US" dirty="0"/>
              <a:t>뭘 해도 될 것 같은데</a:t>
            </a:r>
            <a:r>
              <a:rPr lang="en-US" altLang="ko-KR" dirty="0"/>
              <a:t>, </a:t>
            </a:r>
            <a:r>
              <a:rPr lang="ko-KR" altLang="en-US" dirty="0"/>
              <a:t>너무 선택지가 많은데</a:t>
            </a:r>
            <a:r>
              <a:rPr lang="en-US" altLang="ko-KR" dirty="0"/>
              <a:t>?</a:t>
            </a:r>
          </a:p>
          <a:p>
            <a:pPr marL="171450" marR="0" indent="-171450">
              <a:spcBef>
                <a:spcPts val="0"/>
              </a:spcBef>
              <a:spcAft>
                <a:spcPts val="0"/>
              </a:spcAft>
              <a:buFont typeface="Arial" panose="020B0604020202020204" pitchFamily="34" charset="0"/>
              <a:buChar char="•"/>
            </a:pPr>
            <a:r>
              <a:rPr lang="ko-KR" altLang="en-US" dirty="0"/>
              <a:t>그러니</a:t>
            </a:r>
            <a:r>
              <a:rPr lang="en-US" altLang="ko-KR" dirty="0"/>
              <a:t>… </a:t>
            </a:r>
            <a:r>
              <a:rPr lang="ko-KR" altLang="en-US" dirty="0"/>
              <a:t>누가 일단 디폴트로 여기서부터 시작해</a:t>
            </a:r>
            <a:r>
              <a:rPr lang="en-US" altLang="ko-KR" dirty="0"/>
              <a:t>! </a:t>
            </a:r>
            <a:r>
              <a:rPr lang="ko-KR" altLang="en-US" dirty="0"/>
              <a:t>라고 알려주면 </a:t>
            </a:r>
            <a:r>
              <a:rPr lang="ko-KR" altLang="en-US" dirty="0" err="1"/>
              <a:t>좋을텐데</a:t>
            </a:r>
            <a:r>
              <a:rPr lang="en-US" altLang="ko-KR" dirty="0"/>
              <a:t>… </a:t>
            </a:r>
            <a:r>
              <a:rPr lang="ko-KR" altLang="en-US" dirty="0"/>
              <a:t>하기 시작했음</a:t>
            </a:r>
            <a:endParaRPr lang="en-US" dirty="0"/>
          </a:p>
          <a:p>
            <a:pPr marL="0" marR="0">
              <a:spcBef>
                <a:spcPts val="0"/>
              </a:spcBef>
              <a:spcAft>
                <a:spcPts val="0"/>
              </a:spcAft>
            </a:pPr>
            <a:endParaRPr lang="en-US" dirty="0"/>
          </a:p>
          <a:p>
            <a:pPr marL="0" marR="0">
              <a:spcBef>
                <a:spcPts val="0"/>
              </a:spcBef>
              <a:spcAft>
                <a:spcPts val="0"/>
              </a:spcAft>
            </a:pPr>
            <a:r>
              <a:rPr lang="en-US" dirty="0"/>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그래서</a:t>
            </a:r>
            <a:r>
              <a:rPr lang="en-US" altLang="ko-KR" dirty="0"/>
              <a:t>, “</a:t>
            </a:r>
            <a:r>
              <a:rPr lang="ko-KR" altLang="en-US" dirty="0"/>
              <a:t>누가 디폴트로 뭔가를 쫙 </a:t>
            </a:r>
            <a:r>
              <a:rPr lang="ko-KR" altLang="en-US" dirty="0" err="1"/>
              <a:t>셋업해</a:t>
            </a:r>
            <a:r>
              <a:rPr lang="ko-KR" altLang="en-US" dirty="0"/>
              <a:t> 주면 </a:t>
            </a:r>
            <a:r>
              <a:rPr lang="ko-KR" altLang="en-US" dirty="0" err="1"/>
              <a:t>좋을텐데</a:t>
            </a:r>
            <a:r>
              <a:rPr lang="en-US" altLang="ko-KR" dirty="0"/>
              <a:t>…”</a:t>
            </a:r>
            <a:r>
              <a:rPr lang="ko-KR" altLang="en-US" dirty="0"/>
              <a:t>의 고민을 덜어주기 위해 닷넷 </a:t>
            </a:r>
            <a:r>
              <a:rPr lang="ko-KR" altLang="en-US" dirty="0" err="1"/>
              <a:t>아스파이어가</a:t>
            </a:r>
            <a:r>
              <a:rPr lang="ko-KR" altLang="en-US" dirty="0"/>
              <a:t> 나왔음</a:t>
            </a:r>
            <a:endParaRPr lang="en-US" altLang="ko-KR" dirty="0"/>
          </a:p>
          <a:p>
            <a:pPr marL="171450" indent="-171450">
              <a:buFont typeface="Arial" panose="020B0604020202020204" pitchFamily="34" charset="0"/>
              <a:buChar char="•"/>
            </a:pPr>
            <a:r>
              <a:rPr lang="ko-KR" altLang="en-US" dirty="0"/>
              <a:t>닷넷 </a:t>
            </a:r>
            <a:r>
              <a:rPr lang="ko-KR" altLang="en-US" dirty="0" err="1"/>
              <a:t>아스파이어를</a:t>
            </a:r>
            <a:r>
              <a:rPr lang="ko-KR" altLang="en-US" dirty="0"/>
              <a:t> 도입하면 앞서 얘기했던</a:t>
            </a:r>
            <a:r>
              <a:rPr lang="en-US" altLang="ko-KR" dirty="0"/>
              <a:t>, </a:t>
            </a:r>
            <a:r>
              <a:rPr lang="ko-KR" altLang="en-US" dirty="0"/>
              <a:t>관측용이성</a:t>
            </a:r>
            <a:r>
              <a:rPr lang="en-US" altLang="ko-KR" dirty="0"/>
              <a:t>, </a:t>
            </a:r>
            <a:r>
              <a:rPr lang="ko-KR" altLang="en-US" dirty="0"/>
              <a:t>회복탄력성</a:t>
            </a:r>
            <a:r>
              <a:rPr lang="en-US" altLang="ko-KR" dirty="0"/>
              <a:t>, </a:t>
            </a:r>
            <a:r>
              <a:rPr lang="ko-KR" altLang="en-US" dirty="0"/>
              <a:t>확장용이성</a:t>
            </a:r>
            <a:r>
              <a:rPr lang="en-US" altLang="ko-KR" dirty="0"/>
              <a:t>, </a:t>
            </a:r>
            <a:r>
              <a:rPr lang="ko-KR" altLang="en-US" dirty="0"/>
              <a:t>관리용이성 이 </a:t>
            </a:r>
            <a:r>
              <a:rPr lang="ko-KR" altLang="en-US" dirty="0" err="1"/>
              <a:t>네가지를</a:t>
            </a:r>
            <a:r>
              <a:rPr lang="ko-KR" altLang="en-US" dirty="0"/>
              <a:t> 기본 탑재해서 내가 배포하고자 하는 앱에 자동으로 설정을 </a:t>
            </a:r>
            <a:r>
              <a:rPr lang="ko-KR" altLang="en-US" dirty="0" err="1"/>
              <a:t>해줌</a:t>
            </a:r>
            <a:endParaRPr lang="en-US" altLang="ko-KR" dirty="0"/>
          </a:p>
          <a:p>
            <a:pPr marL="171450" indent="-171450">
              <a:buFont typeface="Arial" panose="020B0604020202020204" pitchFamily="34" charset="0"/>
              <a:buChar char="•"/>
            </a:pPr>
            <a:endParaRPr lang="en-US" dirty="0"/>
          </a:p>
          <a:p>
            <a:r>
              <a:rPr lang="en-US" dirty="0"/>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7/2/2024 10:55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그런데</a:t>
            </a:r>
            <a:r>
              <a:rPr lang="en-US" altLang="ko-KR" dirty="0"/>
              <a:t>, </a:t>
            </a:r>
            <a:r>
              <a:rPr lang="ko-KR" altLang="en-US" dirty="0"/>
              <a:t>그렇게 말하면 너무 약 파는 것 </a:t>
            </a:r>
            <a:r>
              <a:rPr lang="ko-KR" altLang="en-US" dirty="0" err="1"/>
              <a:t>같쟈나</a:t>
            </a:r>
            <a:endParaRPr lang="en-US" altLang="ko-KR" dirty="0"/>
          </a:p>
          <a:p>
            <a:pPr marL="171450" indent="-171450">
              <a:buFont typeface="Arial" panose="020B0604020202020204" pitchFamily="34" charset="0"/>
              <a:buChar char="•"/>
            </a:pPr>
            <a:r>
              <a:rPr lang="ko-KR" altLang="en-US" dirty="0"/>
              <a:t>사실 맞음</a:t>
            </a:r>
            <a:endParaRPr lang="en-US" altLang="ko-KR" dirty="0"/>
          </a:p>
          <a:p>
            <a:pPr marL="171450" indent="-171450">
              <a:buFont typeface="Arial" panose="020B0604020202020204" pitchFamily="34" charset="0"/>
              <a:buChar char="•"/>
            </a:pPr>
            <a:r>
              <a:rPr lang="ko-KR" altLang="en-US" dirty="0"/>
              <a:t>좋은 말 다 </a:t>
            </a:r>
            <a:r>
              <a:rPr lang="ko-KR" altLang="en-US" dirty="0" err="1"/>
              <a:t>갖다놓은게</a:t>
            </a:r>
            <a:r>
              <a:rPr lang="ko-KR" altLang="en-US" dirty="0"/>
              <a:t> 맞긴 한데</a:t>
            </a:r>
            <a:r>
              <a:rPr lang="en-US" altLang="ko-KR" dirty="0"/>
              <a:t>, </a:t>
            </a:r>
            <a:r>
              <a:rPr lang="ko-KR" altLang="en-US" dirty="0"/>
              <a:t>실제로 그렇고 실제로 쓰기 편하게 만들어 뒀음</a:t>
            </a:r>
            <a:endParaRPr lang="en-US" altLang="ko-KR" dirty="0"/>
          </a:p>
          <a:p>
            <a:pPr marL="171450" indent="-171450">
              <a:buFont typeface="Arial" panose="020B0604020202020204" pitchFamily="34" charset="0"/>
              <a:buChar char="•"/>
            </a:pPr>
            <a:r>
              <a:rPr lang="ko-KR" altLang="en-US" dirty="0" err="1"/>
              <a:t>쟈</a:t>
            </a:r>
            <a:r>
              <a:rPr lang="en-US" altLang="ko-KR" dirty="0"/>
              <a:t>… </a:t>
            </a:r>
            <a:r>
              <a:rPr lang="ko-KR" altLang="en-US" dirty="0"/>
              <a:t>예를 한 번 </a:t>
            </a:r>
            <a:r>
              <a:rPr lang="ko-KR" altLang="en-US" dirty="0" err="1"/>
              <a:t>들어보쟈</a:t>
            </a:r>
            <a:endParaRPr lang="en-US" altLang="ko-KR" dirty="0"/>
          </a:p>
          <a:p>
            <a:pPr marL="171450" indent="-171450">
              <a:buFont typeface="Arial" panose="020B0604020202020204" pitchFamily="34" charset="0"/>
              <a:buChar char="•"/>
            </a:pPr>
            <a:endParaRPr lang="en-US" dirty="0"/>
          </a:p>
          <a:p>
            <a:r>
              <a:rPr lang="en-US" dirty="0"/>
              <a:t>But what does this actually mean right those are some fancy words is this for me should I use? Do I have to convert my application? should every application use it?</a:t>
            </a:r>
          </a:p>
          <a:p>
            <a:endParaRPr lang="en-US" dirty="0"/>
          </a:p>
          <a:p>
            <a:r>
              <a:rPr lang="en-US" dirty="0"/>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7/2/2024 10:55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30"/>
              </a:spcAft>
              <a:buFont typeface="Arial" panose="020B0604020202020204" pitchFamily="34" charset="0"/>
              <a:buChar char="•"/>
            </a:pPr>
            <a:r>
              <a:rPr lang="ko-KR" altLang="en-US" dirty="0"/>
              <a:t>웹사이트를 하나 만든다고 가정을 해 </a:t>
            </a:r>
            <a:r>
              <a:rPr lang="ko-KR" altLang="en-US" dirty="0" err="1"/>
              <a:t>보쟈</a:t>
            </a:r>
            <a:endParaRPr lang="en-US" altLang="ko-KR" dirty="0"/>
          </a:p>
          <a:p>
            <a:pPr marL="171450" indent="-171450">
              <a:lnSpc>
                <a:spcPct val="107000"/>
              </a:lnSpc>
              <a:spcAft>
                <a:spcPts val="830"/>
              </a:spcAft>
              <a:buFont typeface="Arial" panose="020B0604020202020204" pitchFamily="34" charset="0"/>
              <a:buChar char="•"/>
            </a:pPr>
            <a:r>
              <a:rPr lang="ko-KR" altLang="en-US" dirty="0"/>
              <a:t>스포츠 </a:t>
            </a:r>
            <a:r>
              <a:rPr lang="ko-KR" altLang="en-US" dirty="0" err="1"/>
              <a:t>굿즈</a:t>
            </a:r>
            <a:r>
              <a:rPr lang="ko-KR" altLang="en-US" dirty="0"/>
              <a:t> 파는 온라인 쇼핑몰 웹사이트임</a:t>
            </a:r>
            <a:endParaRPr lang="en-US" altLang="ko-KR" dirty="0"/>
          </a:p>
          <a:p>
            <a:pPr marL="171450" indent="-171450">
              <a:lnSpc>
                <a:spcPct val="107000"/>
              </a:lnSpc>
              <a:spcAft>
                <a:spcPts val="830"/>
              </a:spcAft>
              <a:buFont typeface="Arial" panose="020B0604020202020204" pitchFamily="34" charset="0"/>
              <a:buChar char="•"/>
            </a:pPr>
            <a:endParaRPr lang="en-US" dirty="0"/>
          </a:p>
          <a:p>
            <a:pPr>
              <a:lnSpc>
                <a:spcPct val="107000"/>
              </a:lnSpc>
              <a:spcAft>
                <a:spcPts val="830"/>
              </a:spcAft>
            </a:pPr>
            <a:endParaRPr lang="en-US" dirty="0"/>
          </a:p>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41.xml"/><Relationship Id="rId16" Type="http://schemas.openxmlformats.org/officeDocument/2006/relationships/image" Target="../media/image65.pn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5.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3028949"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/@msdev_korea</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a:t>
            </a:r>
            <a:r>
              <a:rPr lang="en-US" sz="1765" dirty="0" err="1">
                <a:latin typeface="Segoe UI Light"/>
                <a:cs typeface="Arial"/>
              </a:rPr>
              <a:t>MicrosoftDeveloperKorea</a:t>
            </a:r>
            <a:endParaRPr kumimoji="0" lang="en-US" sz="1765" b="0" i="0" u="none" strike="noStrike" kern="1200" cap="none" spc="0" normalizeH="0" baseline="0" noProof="0" dirty="0">
              <a:ln>
                <a:noFill/>
              </a:ln>
              <a:effectLst/>
              <a:uLnTx/>
              <a:uFillTx/>
              <a:latin typeface="Segoe UI Light"/>
              <a:ea typeface="+mn-ea"/>
              <a:cs typeface="Arial"/>
            </a:endParaRP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602555" cy="615553"/>
          </a:xfrm>
          <a:prstGeom prst="rect">
            <a:avLst/>
          </a:prstGeom>
          <a:noFill/>
        </p:spPr>
        <p:txBody>
          <a:bodyPr wrap="none" lIns="0" tIns="0" rIns="0" bIns="0" rtlCol="0">
            <a:spAutoFit/>
          </a:bodyPr>
          <a:lstStyle/>
          <a:p>
            <a:pPr algn="l"/>
            <a:r>
              <a:rPr lang="ko-KR" altLang="en-US" sz="2000" b="1" dirty="0"/>
              <a:t>김진석</a:t>
            </a:r>
            <a:endParaRPr lang="en-US" sz="2000" b="1" dirty="0"/>
          </a:p>
          <a:p>
            <a:pPr algn="l"/>
            <a:r>
              <a:rPr lang="en-US" sz="2000" dirty="0"/>
              <a:t>Microsoft MVP</a:t>
            </a:r>
          </a:p>
        </p:txBody>
      </p:sp>
      <p:sp>
        <p:nvSpPr>
          <p:cNvPr id="2" name="TextBox 1">
            <a:extLst>
              <a:ext uri="{FF2B5EF4-FFF2-40B4-BE49-F238E27FC236}">
                <a16:creationId xmlns:a16="http://schemas.microsoft.com/office/drawing/2014/main" id="{C1ADCEC7-E604-C288-699B-257ACC441C76}"/>
              </a:ext>
            </a:extLst>
          </p:cNvPr>
          <p:cNvSpPr txBox="1"/>
          <p:nvPr/>
        </p:nvSpPr>
        <p:spPr>
          <a:xfrm>
            <a:off x="2276944" y="5025268"/>
            <a:ext cx="1602555" cy="615553"/>
          </a:xfrm>
          <a:prstGeom prst="rect">
            <a:avLst/>
          </a:prstGeom>
          <a:noFill/>
        </p:spPr>
        <p:txBody>
          <a:bodyPr wrap="none" lIns="0" tIns="0" rIns="0" bIns="0" rtlCol="0">
            <a:spAutoFit/>
          </a:bodyPr>
          <a:lstStyle/>
          <a:p>
            <a:pPr algn="l"/>
            <a:r>
              <a:rPr lang="ko-KR" altLang="en-US" sz="2000" b="1" dirty="0" err="1"/>
              <a:t>박구삼</a:t>
            </a:r>
            <a:endParaRPr lang="en-US" sz="2000" b="1" dirty="0"/>
          </a:p>
          <a:p>
            <a:pPr algn="l"/>
            <a:r>
              <a:rPr lang="en-US" sz="2000" dirty="0"/>
              <a:t>Microsoft MVP</a:t>
            </a:r>
          </a:p>
        </p:txBody>
      </p:sp>
      <p:sp>
        <p:nvSpPr>
          <p:cNvPr id="8" name="TextBox 7">
            <a:extLst>
              <a:ext uri="{FF2B5EF4-FFF2-40B4-BE49-F238E27FC236}">
                <a16:creationId xmlns:a16="http://schemas.microsoft.com/office/drawing/2014/main" id="{C86D5F4B-7A94-B539-2F26-0C49F31B2128}"/>
              </a:ext>
            </a:extLst>
          </p:cNvPr>
          <p:cNvSpPr txBox="1"/>
          <p:nvPr/>
        </p:nvSpPr>
        <p:spPr>
          <a:xfrm>
            <a:off x="4138017" y="5025268"/>
            <a:ext cx="1049518" cy="615553"/>
          </a:xfrm>
          <a:prstGeom prst="rect">
            <a:avLst/>
          </a:prstGeom>
          <a:noFill/>
        </p:spPr>
        <p:txBody>
          <a:bodyPr wrap="none" lIns="0" tIns="0" rIns="0" bIns="0" rtlCol="0">
            <a:spAutoFit/>
          </a:bodyPr>
          <a:lstStyle/>
          <a:p>
            <a:pPr algn="l"/>
            <a:r>
              <a:rPr lang="ko-KR" altLang="en-US" sz="2000" b="1" dirty="0" err="1"/>
              <a:t>유저스틴</a:t>
            </a:r>
            <a:endParaRPr lang="en-US" sz="2000" b="1" dirty="0"/>
          </a:p>
          <a:p>
            <a:pPr algn="l"/>
            <a:r>
              <a:rPr lang="en-US" sz="2000" dirty="0"/>
              <a:t>Microsoft</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ExtraBold"/>
                <a:ea typeface="Open Sans ExtraBold"/>
                <a:cs typeface="Open Sans ExtraBold"/>
              </a:rPr>
              <a:t>Works with</a:t>
            </a:r>
            <a:r>
              <a:rPr kumimoji="0" lang="en-US" sz="2000" b="1" i="0" u="none" strike="noStrike" kern="0" cap="none" spc="0" normalizeH="0" noProof="0">
                <a:ln w="3175">
                  <a:noFill/>
                </a:ln>
                <a:solidFill>
                  <a:srgbClr val="FFFFFF"/>
                </a:solidFill>
                <a:effectLst/>
                <a:uLnTx/>
                <a:uFillTx/>
                <a:latin typeface="Open Sans ExtraBold"/>
                <a:ea typeface="Open Sans ExtraBold"/>
                <a:cs typeface="Open Sans ExtraBold"/>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ExtraBold"/>
              <a:ea typeface="Open Sans ExtraBold"/>
              <a:cs typeface="Open Sans ExtraBold"/>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AD4BA542-A08F-D689-DA47-B12F21E30498}"/>
              </a:ext>
            </a:extLst>
          </p:cNvPr>
          <p:cNvSpPr txBox="1"/>
          <p:nvPr/>
        </p:nvSpPr>
        <p:spPr>
          <a:xfrm>
            <a:off x="2120900" y="443190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dirty="0">
                <a:latin typeface="Pretendard ExtraBold" panose="02000903000000020004" pitchFamily="50" charset="-127"/>
                <a:ea typeface="Pretendard ExtraBold" panose="02000903000000020004" pitchFamily="50" charset="-127"/>
                <a:cs typeface="Pretendard ExtraBold" panose="02000903000000020004" pitchFamily="50" charset="-127"/>
              </a:rPr>
              <a:t>모든 경우의 애플리케이션 스케일링에 대응하고 성장합니다</a:t>
            </a:r>
            <a:r>
              <a:rPr kumimoji="0" lang="en-US" sz="2000" u="none" strike="noStrike" kern="0" cap="none" spc="0" normalizeH="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a:t>
            </a:r>
            <a:endParaRPr kumimoji="0" lang="en-US" sz="20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7.40741E-7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5" name="TextBox 4">
            <a:extLst>
              <a:ext uri="{FF2B5EF4-FFF2-40B4-BE49-F238E27FC236}">
                <a16:creationId xmlns:a16="http://schemas.microsoft.com/office/drawing/2014/main" id="{02BF3B2A-7E11-7681-1EF9-01FE16E6B71E}"/>
              </a:ext>
            </a:extLst>
          </p:cNvPr>
          <p:cNvSpPr txBox="1"/>
          <p:nvPr/>
        </p:nvSpPr>
        <p:spPr>
          <a:xfrm>
            <a:off x="4679950" y="5395216"/>
            <a:ext cx="3359149" cy="721422"/>
          </a:xfrm>
          <a:prstGeom prst="rect">
            <a:avLst/>
          </a:prstGeom>
          <a:gradFill flip="none" rotWithShape="1">
            <a:gsLst>
              <a:gs pos="97059">
                <a:srgbClr val="5B11D5"/>
              </a:gs>
              <a:gs pos="0">
                <a:srgbClr val="8029B9"/>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00" dirty="0" err="1"/>
              <a:t>blazorstudy</a:t>
            </a:r>
            <a:endParaRPr kumimoji="0" lang="en-US" sz="24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42" presetClass="path" presetSubtype="0" decel="100000" fill="hold" grpId="1" nodeType="withEffect">
                                  <p:stCondLst>
                                    <p:cond delay="0"/>
                                  </p:stCondLst>
                                  <p:childTnLst>
                                    <p:animMotion origin="layout" path="M -4.58333E-6 0.04607 L -4.58333E-6 -1.85185E-6 " pathEditMode="relative" rAng="0" ptsTypes="AA">
                                      <p:cBhvr>
                                        <p:cTn id="16" dur="500" fill="hold"/>
                                        <p:tgtEl>
                                          <p:spTgt spid="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530696"/>
            <a:chOff x="1848518" y="3301038"/>
            <a:chExt cx="6329573" cy="1530696"/>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530696"/>
              <a:chOff x="1848518" y="3301038"/>
              <a:chExt cx="6329573"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Observability</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관측용이성</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Resiliency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회복탄력성</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Health Checks</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헬스체크</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dirty="0">
                <a:latin typeface="Pretendard ExtraBold" panose="02000903000000020004" pitchFamily="50" charset="-127"/>
                <a:ea typeface="Pretendard ExtraBold" panose="02000903000000020004" pitchFamily="50" charset="-127"/>
                <a:cs typeface="Pretendard ExtraBold" panose="02000903000000020004" pitchFamily="50" charset="-127"/>
              </a:rPr>
              <a:t>Observability</a:t>
            </a:r>
            <a:r>
              <a:rPr lang="ko-KR" altLang="en-US" sz="2400" dirty="0">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400" dirty="0">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400" dirty="0">
                <a:latin typeface="Pretendard ExtraBold" panose="02000903000000020004" pitchFamily="50" charset="-127"/>
                <a:ea typeface="Pretendard ExtraBold" panose="02000903000000020004" pitchFamily="50" charset="-127"/>
                <a:cs typeface="Pretendard ExtraBold" panose="02000903000000020004" pitchFamily="50" charset="-127"/>
              </a:rPr>
              <a:t> 관측용이성</a:t>
            </a:r>
            <a:endPar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Observability</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kumimoji="0" lang="en-US" altLang="ko-KR"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관측용이성</a:t>
            </a:r>
            <a:endPar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ko-KR" altLang="en-US" sz="2000" b="0" dirty="0">
                <a:latin typeface="Pretendard SemiBold" panose="02000703000000020004" pitchFamily="50" charset="-127"/>
                <a:ea typeface="Pretendard SemiBold" panose="02000703000000020004" pitchFamily="50" charset="-127"/>
                <a:cs typeface="Pretendard SemiBold" panose="02000703000000020004" pitchFamily="50" charset="-127"/>
              </a:rPr>
              <a:t>학습자료</a:t>
            </a:r>
            <a:endParaRPr lang="en-US" sz="2000" b="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ko-KR" altLang="en-US" sz="2000" b="0" dirty="0">
                <a:latin typeface="Pretendard SemiBold" panose="02000703000000020004" pitchFamily="50" charset="-127"/>
                <a:ea typeface="Pretendard SemiBold" panose="02000703000000020004" pitchFamily="50" charset="-127"/>
                <a:cs typeface="Pretendard SemiBold" panose="02000703000000020004" pitchFamily="50" charset="-127"/>
              </a:rPr>
              <a:t>워크샵 </a:t>
            </a:r>
            <a:r>
              <a:rPr lang="ko-KR" altLang="en-US" sz="2000" b="0" dirty="0" err="1">
                <a:latin typeface="Pretendard SemiBold" panose="02000703000000020004" pitchFamily="50" charset="-127"/>
                <a:ea typeface="Pretendard SemiBold" panose="02000703000000020004" pitchFamily="50" charset="-127"/>
                <a:cs typeface="Pretendard SemiBold" panose="02000703000000020004" pitchFamily="50" charset="-127"/>
              </a:rPr>
              <a:t>리포지토리</a:t>
            </a:r>
            <a:endParaRPr lang="en-US" sz="2000" b="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Resiliency</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kumimoji="0" lang="en-US" altLang="ko-KR"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400" dirty="0">
                <a:latin typeface="Pretendard ExtraBold" panose="02000903000000020004" pitchFamily="50" charset="-127"/>
                <a:ea typeface="Pretendard ExtraBold" panose="02000903000000020004" pitchFamily="50" charset="-127"/>
                <a:cs typeface="Pretendard ExtraBold" panose="02000903000000020004" pitchFamily="50" charset="-127"/>
              </a:rPr>
              <a:t> 회복탄력성</a:t>
            </a:r>
            <a:endPar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Health Checks</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kumimoji="0" lang="en-US" altLang="ko-KR"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헬스체크</a:t>
            </a:r>
            <a:endPar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57138"/>
            <a:ext cx="2753303" cy="3033496"/>
            <a:chOff x="1702889" y="2857062"/>
            <a:chExt cx="2753662" cy="3033890"/>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10268"/>
              <a:ext cx="2753662" cy="492508"/>
              <a:chOff x="1129818" y="3755704"/>
              <a:chExt cx="2753662" cy="492508"/>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755704"/>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Metrics</a:t>
                </a:r>
              </a:p>
              <a:p>
                <a:pPr algn="l"/>
                <a:r>
                  <a:rPr lang="ko-KR" altLang="en-US" sz="1600" dirty="0" err="1">
                    <a:latin typeface="Pretendard SemiBold" panose="02000703000000020004" pitchFamily="50" charset="-127"/>
                    <a:ea typeface="Pretendard SemiBold" panose="02000703000000020004" pitchFamily="50" charset="-127"/>
                    <a:cs typeface="Pretendard SemiBold" panose="02000703000000020004" pitchFamily="50" charset="-127"/>
                  </a:rPr>
                  <a:t>메트릭</a:t>
                </a:r>
                <a:endPar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57062"/>
              <a:ext cx="2753662" cy="492508"/>
              <a:chOff x="1129818" y="3099077"/>
              <a:chExt cx="2753662" cy="4925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099077"/>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Structured Logs</a:t>
                </a:r>
              </a:p>
              <a:p>
                <a:pPr algn="l"/>
                <a:r>
                  <a:rPr lang="ko-KR" alt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구조화된 로그</a:t>
                </a:r>
                <a:endPar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398445"/>
              <a:ext cx="2753662" cy="492507"/>
              <a:chOff x="1129818" y="5096994"/>
              <a:chExt cx="2753662" cy="492507"/>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096994"/>
                <a:ext cx="2163235" cy="492507"/>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Dependencies</a:t>
                </a:r>
              </a:p>
              <a:p>
                <a:pPr algn="l"/>
                <a:r>
                  <a:rPr lang="ko-KR" alt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의존성</a:t>
                </a:r>
                <a:endPar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563500"/>
              <a:ext cx="2753662" cy="492508"/>
              <a:chOff x="1129818" y="4431214"/>
              <a:chExt cx="2753662" cy="492508"/>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431214"/>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Distributed Traces</a:t>
                </a:r>
              </a:p>
              <a:p>
                <a:pPr algn="l"/>
                <a:r>
                  <a:rPr lang="ko-KR" alt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분산 </a:t>
                </a:r>
                <a:r>
                  <a:rPr lang="ko-KR" altLang="en-US" sz="1600" dirty="0" err="1">
                    <a:latin typeface="Pretendard SemiBold" panose="02000703000000020004" pitchFamily="50" charset="-127"/>
                    <a:ea typeface="Pretendard SemiBold" panose="02000703000000020004" pitchFamily="50" charset="-127"/>
                    <a:cs typeface="Pretendard SemiBold" panose="02000703000000020004" pitchFamily="50" charset="-127"/>
                  </a:rPr>
                  <a:t>트레이스</a:t>
                </a:r>
                <a:endPar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Developer Dashboard</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대시보드</a:t>
            </a:r>
            <a:endParaRPr lang="en-US" sz="1800" b="1"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1.66667E-6 0.04607 L 1.66667E-6 -1.48148E-6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latin typeface="Pretendard SemiBold" panose="02000703000000020004" pitchFamily="50" charset="-127"/>
                <a:ea typeface="Pretendard SemiBold" panose="02000703000000020004" pitchFamily="50" charset="-127"/>
                <a:cs typeface="Pretendard SemiBold" panose="02000703000000020004" pitchFamily="50" charset="-127"/>
              </a:rPr>
              <a:t>Developer Dashboard</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통합</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rPr>
              <a:t>Standalone</a:t>
            </a:r>
            <a:r>
              <a:rPr lang="ko-KR" altLang="en-US"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rPr>
              <a:t> </a:t>
            </a:r>
            <a:r>
              <a:rPr lang="en-US" altLang="ko-KR"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rPr>
              <a:t> </a:t>
            </a:r>
            <a:r>
              <a:rPr lang="ko-KR" altLang="en-US" sz="2200" b="1" kern="0" spc="-75" dirty="0" err="1">
                <a:latin typeface="Pretendard SemiBold" panose="02000703000000020004" pitchFamily="50" charset="-127"/>
                <a:ea typeface="Pretendard SemiBold" panose="02000703000000020004" pitchFamily="50" charset="-127"/>
                <a:cs typeface="Pretendard SemiBold" panose="02000703000000020004" pitchFamily="50" charset="-127"/>
              </a:rPr>
              <a:t>스탠드얼론</a:t>
            </a:r>
            <a:endParaRPr lang="en-US"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754326"/>
          </a:xfrm>
          <a:prstGeom prst="rect">
            <a:avLst/>
          </a:prstGeom>
          <a:noFill/>
        </p:spPr>
        <p:txBody>
          <a:bodyPr wrap="square">
            <a:spAutoFit/>
          </a:bodyPr>
          <a:lstStyle/>
          <a:p>
            <a:r>
              <a:rPr lang="en-US" b="0" i="0" dirty="0">
                <a:solidFill>
                  <a:srgbClr val="161616"/>
                </a:solidFill>
                <a:effectLst/>
                <a:latin typeface="Poppins Medium" panose="020B0502040204020203" pitchFamily="2" charset="0"/>
              </a:rPr>
              <a:t>docker run</a:t>
            </a:r>
            <a:r>
              <a:rPr lang="en-US" b="0" i="0" dirty="0">
                <a:solidFill>
                  <a:srgbClr val="006881"/>
                </a:solidFill>
                <a:effectLst/>
                <a:latin typeface="Poppins Medium" panose="020B0502040204020203" pitchFamily="2" charset="0"/>
              </a:rPr>
              <a:t> --rm -it</a:t>
            </a:r>
            <a:r>
              <a:rPr lang="en-US" b="0" i="0" dirty="0">
                <a:solidFill>
                  <a:srgbClr val="161616"/>
                </a:solidFill>
                <a:effectLst/>
                <a:latin typeface="Poppins Medium" panose="020B0502040204020203" pitchFamily="2" charset="0"/>
              </a:rPr>
              <a:t> ` </a:t>
            </a:r>
          </a:p>
          <a:p>
            <a:r>
              <a:rPr lang="en-US" dirty="0">
                <a:solidFill>
                  <a:srgbClr val="006881"/>
                </a:solidFill>
                <a:latin typeface="Poppins Medium" panose="020B0502040204020203" pitchFamily="2" charset="0"/>
              </a:rPr>
              <a:t>  </a:t>
            </a:r>
            <a:r>
              <a:rPr lang="en-US" b="0" i="0" dirty="0">
                <a:solidFill>
                  <a:srgbClr val="006881"/>
                </a:solidFill>
                <a:effectLst/>
                <a:latin typeface="Poppins Medium" panose="020B0502040204020203" pitchFamily="2" charset="0"/>
              </a:rPr>
              <a:t>   -p</a:t>
            </a:r>
            <a:r>
              <a:rPr lang="en-US" b="0" i="0" dirty="0">
                <a:solidFill>
                  <a:srgbClr val="161616"/>
                </a:solidFill>
                <a:effectLst/>
                <a:latin typeface="Poppins Medium" panose="020B0502040204020203" pitchFamily="2" charset="0"/>
              </a:rPr>
              <a:t> 18888:18888 ` </a:t>
            </a:r>
          </a:p>
          <a:p>
            <a:r>
              <a:rPr lang="en-US" b="0" i="0" dirty="0">
                <a:solidFill>
                  <a:srgbClr val="006881"/>
                </a:solidFill>
                <a:effectLst/>
                <a:latin typeface="Poppins Medium" panose="020B0502040204020203" pitchFamily="2" charset="0"/>
              </a:rPr>
              <a:t>     -p</a:t>
            </a:r>
            <a:r>
              <a:rPr lang="en-US" b="0" i="0" dirty="0">
                <a:solidFill>
                  <a:srgbClr val="161616"/>
                </a:solidFill>
                <a:effectLst/>
                <a:latin typeface="Poppins Medium" panose="020B0502040204020203" pitchFamily="2" charset="0"/>
              </a:rPr>
              <a:t> 4317:18889</a:t>
            </a:r>
            <a:r>
              <a:rPr lang="en-US" b="0" i="0" dirty="0">
                <a:solidFill>
                  <a:srgbClr val="006881"/>
                </a:solidFill>
                <a:effectLst/>
                <a:latin typeface="Poppins Medium" panose="020B0502040204020203" pitchFamily="2" charset="0"/>
              </a:rPr>
              <a:t> -d</a:t>
            </a:r>
            <a:r>
              <a:rPr lang="en-US" b="0" i="0" dirty="0">
                <a:solidFill>
                  <a:srgbClr val="161616"/>
                </a:solidFill>
                <a:effectLst/>
                <a:latin typeface="Poppins Medium" panose="020B0502040204020203" pitchFamily="2" charset="0"/>
              </a:rPr>
              <a:t> ` </a:t>
            </a:r>
          </a:p>
          <a:p>
            <a:r>
              <a:rPr lang="en-US" b="0" i="0" dirty="0">
                <a:solidFill>
                  <a:srgbClr val="006881"/>
                </a:solidFill>
                <a:effectLst/>
                <a:latin typeface="Poppins Medium" panose="020B0502040204020203" pitchFamily="2" charset="0"/>
              </a:rPr>
              <a:t>     --name</a:t>
            </a:r>
            <a:r>
              <a:rPr lang="en-US" b="0" i="0" dirty="0">
                <a:solidFill>
                  <a:srgbClr val="161616"/>
                </a:solidFill>
                <a:effectLst/>
                <a:latin typeface="Poppins Medium" panose="020B0502040204020203" pitchFamily="2" charset="0"/>
              </a:rPr>
              <a:t> </a:t>
            </a:r>
            <a:r>
              <a:rPr lang="en-US" b="0" i="0" dirty="0">
                <a:solidFill>
                  <a:srgbClr val="0101FD"/>
                </a:solidFill>
                <a:effectLst/>
                <a:latin typeface="Poppins Medium" panose="020B0502040204020203" pitchFamily="2" charset="0"/>
              </a:rPr>
              <a:t>aspire-dashboard</a:t>
            </a:r>
            <a:r>
              <a:rPr lang="en-US" b="0" i="0" dirty="0">
                <a:solidFill>
                  <a:srgbClr val="161616"/>
                </a:solidFill>
                <a:effectLst/>
                <a:latin typeface="Poppins Medium" panose="020B0502040204020203" pitchFamily="2" charset="0"/>
              </a:rPr>
              <a:t> ` </a:t>
            </a:r>
          </a:p>
          <a:p>
            <a:r>
              <a:rPr lang="en-US" b="0" i="0" dirty="0">
                <a:solidFill>
                  <a:srgbClr val="161616"/>
                </a:solidFill>
                <a:effectLst/>
                <a:latin typeface="Poppins Medium" panose="020B0502040204020203" pitchFamily="2" charset="0"/>
              </a:rPr>
              <a:t>     mcr.microsoft.com/dotnet/</a:t>
            </a:r>
            <a:r>
              <a:rPr lang="en-US" b="0" i="0" dirty="0">
                <a:solidFill>
                  <a:srgbClr val="0101FD"/>
                </a:solidFill>
                <a:effectLst/>
                <a:latin typeface="Poppins Medium" panose="020B0502040204020203" pitchFamily="2" charset="0"/>
              </a:rPr>
              <a:t>aspire-dashboard</a:t>
            </a:r>
            <a:r>
              <a:rPr lang="en-US" b="0" i="0" dirty="0">
                <a:solidFill>
                  <a:srgbClr val="161616"/>
                </a:solidFill>
                <a:effectLst/>
                <a:latin typeface="Poppins Medium" panose="020B0502040204020203" pitchFamily="2" charset="0"/>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Orchestration</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오케스트레이션</a:t>
            </a:r>
            <a:endParaRPr lang="en-US" sz="1800" b="1"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lang="ko-KR" altLang="en-US" sz="1300" b="0" dirty="0">
                  <a:solidFill>
                    <a:srgbClr val="333333"/>
                  </a:solidFill>
                  <a:latin typeface="Pretendard" panose="02000503000000020004" pitchFamily="50" charset="-127"/>
                  <a:ea typeface="Pretendard" panose="02000503000000020004" pitchFamily="50" charset="-127"/>
                  <a:cs typeface="Pretendard" panose="02000503000000020004" pitchFamily="50" charset="-127"/>
                </a:rPr>
                <a:t>개발도구</a:t>
              </a:r>
              <a:endParaRPr kumimoji="0" lang="en-US" sz="1300" b="0" u="none" strike="noStrike" kern="0" cap="none" spc="0" normalizeH="0" baseline="0" noProof="0" dirty="0">
                <a:ln>
                  <a:noFill/>
                </a:ln>
                <a:solidFill>
                  <a:srgbClr val="333333"/>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Light"/>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ko-KR" altLang="en-US" sz="1300" b="0" u="none" strike="noStrike" kern="0" cap="none" spc="0" normalizeH="0" baseline="0" noProof="0" dirty="0">
                      <a:ln>
                        <a:noFill/>
                      </a:ln>
                      <a:solidFill>
                        <a:srgbClr val="333333"/>
                      </a:solidFill>
                      <a:effectLst/>
                      <a:uLnTx/>
                      <a:uFillTx/>
                      <a:latin typeface="Pretendard" panose="02000503000000020004" pitchFamily="50" charset="-127"/>
                      <a:ea typeface="Pretendard" panose="02000503000000020004" pitchFamily="50" charset="-127"/>
                      <a:cs typeface="Pretendard" panose="02000503000000020004" pitchFamily="50" charset="-127"/>
                    </a:rPr>
                    <a:t>운영체제</a:t>
                  </a:r>
                  <a:endParaRPr kumimoji="0" lang="en-US" sz="1300" b="0" u="none" strike="noStrike" kern="0" cap="none" spc="0" normalizeH="0" baseline="0" noProof="0" dirty="0">
                    <a:ln>
                      <a:noFill/>
                    </a:ln>
                    <a:solidFill>
                      <a:srgbClr val="333333"/>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Light"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ko-KR" altLang="en-US" sz="1300" b="0" u="none" strike="noStrike" kern="0" cap="none" spc="0" normalizeH="0" baseline="0" noProof="0" dirty="0">
                      <a:ln>
                        <a:noFill/>
                      </a:ln>
                      <a:solidFill>
                        <a:srgbClr val="333333"/>
                      </a:solidFill>
                      <a:effectLst/>
                      <a:uLnTx/>
                      <a:uFillTx/>
                      <a:latin typeface="Pretendard" panose="02000503000000020004" pitchFamily="50" charset="-127"/>
                      <a:ea typeface="Pretendard" panose="02000503000000020004" pitchFamily="50" charset="-127"/>
                      <a:cs typeface="Pretendard" panose="02000503000000020004" pitchFamily="50" charset="-127"/>
                    </a:rPr>
                    <a:t>생태계</a:t>
                  </a:r>
                  <a:endParaRPr kumimoji="0" lang="en-US" sz="1300" b="0" u="none" strike="noStrike" kern="0" cap="none" spc="0" normalizeH="0" baseline="0" noProof="0" dirty="0">
                    <a:ln>
                      <a:noFill/>
                    </a:ln>
                    <a:solidFill>
                      <a:srgbClr val="333333"/>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Light"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Light"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ExtraBold"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ExtraBold"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.NET </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통합 플랫폼</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latin typeface="Pretendard SemiBold" panose="02000703000000020004" pitchFamily="50" charset="-127"/>
                <a:ea typeface="Pretendard SemiBold" panose="02000703000000020004" pitchFamily="50" charset="-127"/>
                <a:cs typeface="Pretendard SemiBold" panose="02000703000000020004" pitchFamily="50" charset="-127"/>
              </a:rPr>
              <a:t>.NET Aspire</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와 </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Visual Studio</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의 통합</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2778565" y="161108"/>
            <a:ext cx="6624742"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dirty="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rPr>
              <a:t>Service Discovery</a:t>
            </a:r>
            <a:r>
              <a:rPr lang="ko-KR" altLang="en-US" sz="2699" dirty="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rPr>
              <a:t> </a:t>
            </a:r>
            <a:r>
              <a:rPr lang="en-US" altLang="ko-KR" sz="2699" dirty="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sz="2699" dirty="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rPr>
              <a:t> 서비스 디스커버리</a:t>
            </a:r>
            <a:endParaRPr lang="en-US" sz="2699" dirty="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8.33333E-7 0.04606 L 8.33333E-7 7.40741E-7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커넥션 스트링 자동 생성</a:t>
            </a:r>
            <a:r>
              <a:rPr lang="en-US" dirty="0">
                <a:latin typeface="Pretendard SemiBold" panose="02000703000000020004" pitchFamily="50" charset="-127"/>
                <a:ea typeface="Pretendard SemiBold" panose="02000703000000020004" pitchFamily="50" charset="-127"/>
                <a:cs typeface="Pretendard SemiBold" panose="02000703000000020004" pitchFamily="50" charset="-127"/>
              </a:rPr>
              <a:t> 😀</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530696"/>
              <a:chOff x="1848518" y="3301038"/>
              <a:chExt cx="8585802"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Observability</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관측용이성</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Resiliency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회복탄력성</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Scalability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확장용이성</a:t>
                </a: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Manageability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관리용이성</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400" b="0" u="none" strike="noStrike" kern="0" cap="none" spc="0" normalizeH="0" baseline="0" noProof="0" dirty="0">
                <a:ln w="3175">
                  <a:noFill/>
                </a:ln>
                <a:solidFill>
                  <a:srgbClr val="FFFFFF"/>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모든 앱은 아래와 같은 기능이 필요합니다</a:t>
            </a:r>
            <a:endParaRPr kumimoji="0" lang="en-US" sz="2400" b="0" u="none" strike="noStrike" kern="0" cap="none" spc="0" normalizeH="0" baseline="0" noProof="0" dirty="0">
              <a:ln w="3175">
                <a:noFill/>
              </a:ln>
              <a:solidFill>
                <a:srgbClr val="FFFFFF"/>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Light" panose="020B0606030504020204" pitchFamily="34" charset="0"/>
                  <a:ea typeface="Open Sans Light" panose="020B0606030504020204" pitchFamily="34" charset="0"/>
                  <a:cs typeface="Open Sans Light"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Light" panose="020B0606030504020204" pitchFamily="34" charset="0"/>
                  <a:ea typeface="Open Sans Light" panose="020B0606030504020204" pitchFamily="34" charset="0"/>
                  <a:cs typeface="Open Sans Light"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Components</a:t>
            </a:r>
            <a:r>
              <a:rPr lang="ko-KR" altLang="en-US" sz="2699"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699"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699"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컴포넌트</a:t>
            </a:r>
            <a:endParaRPr lang="en-US" sz="2699"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7073376"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Component Orchestration</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컴포넌트 오케스트레이션</a:t>
            </a:r>
            <a:endParaRPr lang="en-US" sz="1800" b="1"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475260" y="171788"/>
            <a:ext cx="3667893" cy="2391507"/>
          </a:xfrm>
          <a:prstGeom prst="wedgeEllipseCallout">
            <a:avLst>
              <a:gd name="adj1" fmla="val -39977"/>
              <a:gd name="adj2" fmla="val 65934"/>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자동으로</a:t>
            </a:r>
            <a:br>
              <a:rPr lang="en-AU"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b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컨테이너 이미지를 다운로드 받아서 </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Docker</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혹은 </a:t>
            </a:r>
            <a:r>
              <a:rPr lang="en-US" altLang="ko-KR" dirty="0" err="1">
                <a:latin typeface="Pretendard SemiBold" panose="02000703000000020004" pitchFamily="50" charset="-127"/>
                <a:ea typeface="Pretendard SemiBold" panose="02000703000000020004" pitchFamily="50" charset="-127"/>
                <a:cs typeface="Pretendard SemiBold" panose="02000703000000020004" pitchFamily="50" charset="-127"/>
              </a:rPr>
              <a:t>Podman</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에서 실행시킵니다</a:t>
            </a:r>
            <a:r>
              <a:rPr lang="en-US" dirty="0">
                <a:latin typeface="Pretendard SemiBold" panose="02000703000000020004" pitchFamily="50" charset="-127"/>
                <a:ea typeface="Pretendard SemiBold" panose="02000703000000020004" pitchFamily="50" charset="-127"/>
                <a:cs typeface="Pretendard SemiBold" panose="02000703000000020004" pitchFamily="50" charset="-127"/>
              </a:rPr>
              <a:t>!</a:t>
            </a: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4.16667E-6 0.04607 L -4.1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531179"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Component Integration</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컴포넌트 통합</a:t>
            </a:r>
            <a:endParaRPr lang="en-US" sz="1800" b="1"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자동으로</a:t>
            </a:r>
            <a:br>
              <a:rPr lang="en-AU"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br>
            <a:r>
              <a:rPr lang="ko-KR" altLang="en-US" dirty="0" err="1">
                <a:latin typeface="Pretendard SemiBold" panose="02000703000000020004" pitchFamily="50" charset="-127"/>
                <a:ea typeface="Pretendard SemiBold" panose="02000703000000020004" pitchFamily="50" charset="-127"/>
                <a:cs typeface="Pretendard SemiBold" panose="02000703000000020004" pitchFamily="50" charset="-127"/>
              </a:rPr>
              <a:t>리트라이</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헬스체크</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로깅</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a:t>
            </a:r>
            <a:r>
              <a:rPr lang="ko-KR" altLang="en-US" dirty="0" err="1">
                <a:latin typeface="Pretendard SemiBold" panose="02000703000000020004" pitchFamily="50" charset="-127"/>
                <a:ea typeface="Pretendard SemiBold" panose="02000703000000020004" pitchFamily="50" charset="-127"/>
                <a:cs typeface="Pretendard SemiBold" panose="02000703000000020004" pitchFamily="50" charset="-127"/>
              </a:rPr>
              <a:t>텔레메트리</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설정을 해 줍니다</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2.91667E-6 0.04607 L -2.91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Flexible Integrations &amp; Deployment</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kumimoji="0" lang="en-US" altLang="ko-KR"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유연한 통합 및 배포</a:t>
            </a:r>
            <a:endPar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686566"/>
            <a:ext cx="2603500" cy="1530696"/>
            <a:chOff x="609600" y="1877066"/>
            <a:chExt cx="2603500" cy="1530696"/>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rPr>
                <a:t>Observability</a:t>
              </a:r>
              <a:br>
                <a:rPr 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rPr>
              </a:br>
              <a:r>
                <a:rPr lang="ko-KR" alt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rPr>
                <a:t>관리용이성</a:t>
              </a:r>
              <a:endParaRPr 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endParaRP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686566"/>
            <a:ext cx="2603500" cy="1530696"/>
            <a:chOff x="3399367" y="1877066"/>
            <a:chExt cx="2603500" cy="1530696"/>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rPr>
                <a:t>Resiliency</a:t>
              </a:r>
              <a:br>
                <a:rPr 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rPr>
              </a:br>
              <a:r>
                <a:rPr lang="ko-KR" alt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rPr>
                <a:t>회복탄력성</a:t>
              </a:r>
              <a:endParaRPr 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endParaRP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686566"/>
            <a:ext cx="2603500" cy="1530696"/>
            <a:chOff x="6189134" y="1877066"/>
            <a:chExt cx="2603500" cy="1530696"/>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rPr>
                <a:t>Scalability </a:t>
              </a:r>
              <a:br>
                <a:rPr 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rPr>
              </a:br>
              <a:r>
                <a:rPr lang="ko-KR" alt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rPr>
                <a:t>확장용이성</a:t>
              </a:r>
              <a:endParaRPr 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endParaRP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686566"/>
            <a:ext cx="2603500" cy="1530696"/>
            <a:chOff x="8978900" y="1877066"/>
            <a:chExt cx="2603500" cy="1530696"/>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rPr>
                <a:t>Manageability</a:t>
              </a:r>
            </a:p>
            <a:p>
              <a:pPr lvl="0" algn="ctr" defTabSz="914367" fontAlgn="base">
                <a:spcBef>
                  <a:spcPct val="0"/>
                </a:spcBef>
                <a:spcAft>
                  <a:spcPct val="0"/>
                </a:spcAft>
                <a:defRPr/>
              </a:pPr>
              <a:r>
                <a:rPr lang="ko-KR" alt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rPr>
                <a:t>관리용이성</a:t>
              </a:r>
              <a:endParaRPr lang="en-US" sz="2000" kern="0" dirty="0">
                <a:ln w="3175">
                  <a:noFill/>
                </a:ln>
                <a:solidFill>
                  <a:srgbClr val="3A20A0"/>
                </a:solidFill>
                <a:latin typeface="Pretendard SemiBold" panose="020B0604020202020204" charset="-127"/>
                <a:ea typeface="Pretendard SemiBold" panose="020B0604020202020204" charset="-127"/>
                <a:cs typeface="Pretendard SemiBold" panose="020B0604020202020204" charset="-127"/>
              </a:endParaRP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latin typeface="Pretendard SemiBold" panose="02000703000000020004" pitchFamily="50" charset="-127"/>
                <a:ea typeface="Pretendard SemiBold" panose="02000703000000020004" pitchFamily="50" charset="-127"/>
                <a:cs typeface="Pretendard SemiBold" panose="02000703000000020004" pitchFamily="50" charset="-127"/>
              </a:rPr>
              <a:t>.NET 8 </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에서 제공하는 것</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8.33333E-7 0.04606 L -8.33333E-7 2.59259E-6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3.125E-6 0.04606 L 3.125E-6 2.59259E-6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3.125E-6 0.04606 L -3.125E-6 2.59259E-6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8.33333E-7 0.04606 L 8.33333E-7 2.59259E-6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SDK </a:t>
            </a: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워크로드</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템플릿</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컴포넌트</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서비스 디스커버리</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대시보드</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로드</a:t>
            </a:r>
            <a:r>
              <a:rPr lang="en-US" altLang="ko-KR" sz="1800"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 </a:t>
            </a:r>
            <a:r>
              <a:rPr lang="ko-KR" altLang="en-US" sz="1800" dirty="0" err="1">
                <a:latin typeface="Pretendard SemiBold" panose="02000703000000020004" pitchFamily="50" charset="-127"/>
                <a:ea typeface="Pretendard SemiBold" panose="02000703000000020004" pitchFamily="50" charset="-127"/>
                <a:cs typeface="Pretendard SemiBold" panose="02000703000000020004" pitchFamily="50" charset="-127"/>
              </a:rPr>
              <a:t>메트릭</a:t>
            </a:r>
            <a:r>
              <a:rPr lang="en-US" altLang="ko-KR" sz="1800"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 분산 </a:t>
            </a:r>
            <a:r>
              <a:rPr lang="ko-KR" altLang="en-US" sz="1800" dirty="0" err="1">
                <a:latin typeface="Pretendard SemiBold" panose="02000703000000020004" pitchFamily="50" charset="-127"/>
                <a:ea typeface="Pretendard SemiBold" panose="02000703000000020004" pitchFamily="50" charset="-127"/>
                <a:cs typeface="Pretendard SemiBold" panose="02000703000000020004" pitchFamily="50" charset="-127"/>
              </a:rPr>
              <a:t>트레이스</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명령어 하나로 실행</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en-US" altLang="ko-KR" sz="1800" dirty="0">
                <a:latin typeface="Pretendard SemiBold" panose="02000703000000020004" pitchFamily="50" charset="-127"/>
                <a:ea typeface="Pretendard SemiBold" panose="02000703000000020004" pitchFamily="50" charset="-127"/>
                <a:cs typeface="Pretendard SemiBold" panose="02000703000000020004" pitchFamily="50" charset="-127"/>
              </a:rPr>
              <a:t>C# </a:t>
            </a: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앱 토폴로지</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클라우드 배포</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Easy to get started</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Pretendard SemiBold" panose="02000703000000020004" pitchFamily="50" charset="-127"/>
                <a:ea typeface="Pretendard SemiBold" panose="02000703000000020004" pitchFamily="50" charset="-127"/>
                <a:cs typeface="Pretendard SemiBold" panose="02000703000000020004" pitchFamily="50" charset="-127"/>
              </a:rPr>
              <a:t>쉬운 시작</a:t>
            </a:r>
            <a:endPar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Easy to build</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Pretendard SemiBold" panose="02000703000000020004" pitchFamily="50" charset="-127"/>
                <a:ea typeface="Pretendard SemiBold" panose="02000703000000020004" pitchFamily="50" charset="-127"/>
                <a:cs typeface="Pretendard SemiBold" panose="02000703000000020004" pitchFamily="50" charset="-127"/>
              </a:rPr>
              <a:t>쉬운 개발</a:t>
            </a:r>
            <a:endPar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Easy to deploy</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Pretendard SemiBold" panose="02000703000000020004" pitchFamily="50" charset="-127"/>
                <a:ea typeface="Pretendard SemiBold" panose="02000703000000020004" pitchFamily="50" charset="-127"/>
                <a:cs typeface="Pretendard SemiBold" panose="02000703000000020004" pitchFamily="50" charset="-127"/>
              </a:rPr>
              <a:t>쉬운 배포</a:t>
            </a:r>
            <a:endPar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200" b="1"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어떤 앱이든 추가 가능</a:t>
            </a:r>
            <a:endParaRPr kumimoji="0" lang="en-US" sz="2200" b="1"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200" b="1"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모두의 </a:t>
            </a:r>
            <a:r>
              <a:rPr kumimoji="0" lang="en-US" sz="2200" b="1"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.NET Aspire</a:t>
            </a:r>
            <a:r>
              <a:rPr kumimoji="0" lang="en-US" sz="2200" b="1" u="none" strike="noStrike" kern="0" cap="none" spc="-150" normalizeH="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a:t>
            </a:r>
            <a:endParaRPr kumimoji="0" lang="en-US" sz="2200" b="1"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React App Integration</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7732915" y="5849747"/>
            <a:ext cx="3192073"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/@msdev_korea</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dirty="0">
                <a:ln>
                  <a:noFill/>
                </a:ln>
                <a:effectLst/>
                <a:uLnTx/>
                <a:uFillTx/>
                <a:latin typeface="Segoe UI Light"/>
                <a:ea typeface="+mn-ea"/>
                <a:cs typeface="Arial"/>
              </a:rPr>
              <a:t>/@MicrosoftDeveloperKorea</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7301731"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45898"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763303" cy="615553"/>
          </a:xfrm>
          <a:prstGeom prst="rect">
            <a:avLst/>
          </a:prstGeom>
          <a:noFill/>
        </p:spPr>
        <p:txBody>
          <a:bodyPr wrap="none" lIns="0" tIns="0" rIns="0" bIns="0" rtlCol="0">
            <a:spAutoFit/>
          </a:bodyPr>
          <a:lstStyle/>
          <a:p>
            <a:pPr algn="l"/>
            <a:r>
              <a:rPr lang="ko-KR" altLang="en-US" sz="2000" b="1" dirty="0">
                <a:latin typeface="Pretendard SemiBold" panose="020B0604020202020204" charset="-127"/>
                <a:ea typeface="Pretendard SemiBold" panose="020B0604020202020204" charset="-127"/>
                <a:cs typeface="Pretendard SemiBold" panose="020B0604020202020204" charset="-127"/>
              </a:rPr>
              <a:t>김진석</a:t>
            </a:r>
            <a:endParaRPr lang="en-US" sz="2000" b="1" dirty="0">
              <a:latin typeface="Pretendard SemiBold" panose="020B0604020202020204" charset="-127"/>
              <a:ea typeface="Pretendard SemiBold" panose="020B0604020202020204" charset="-127"/>
              <a:cs typeface="Pretendard SemiBold" panose="020B0604020202020204" charset="-127"/>
            </a:endParaRPr>
          </a:p>
          <a:p>
            <a:pPr algn="l"/>
            <a:r>
              <a:rPr lang="en-US" sz="2000" dirty="0">
                <a:latin typeface="Pretendard SemiBold" panose="020B0604020202020204" charset="-127"/>
                <a:ea typeface="Pretendard SemiBold" panose="020B0604020202020204" charset="-127"/>
                <a:cs typeface="Pretendard SemiBold" panose="020B0604020202020204" charset="-127"/>
              </a:rPr>
              <a:t>Microsoft MVP</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
        <p:nvSpPr>
          <p:cNvPr id="4" name="TextBox 3">
            <a:extLst>
              <a:ext uri="{FF2B5EF4-FFF2-40B4-BE49-F238E27FC236}">
                <a16:creationId xmlns:a16="http://schemas.microsoft.com/office/drawing/2014/main" id="{07F8334A-9AD7-9922-8192-47291604DAEE}"/>
              </a:ext>
            </a:extLst>
          </p:cNvPr>
          <p:cNvSpPr txBox="1"/>
          <p:nvPr/>
        </p:nvSpPr>
        <p:spPr>
          <a:xfrm>
            <a:off x="2348081" y="5955004"/>
            <a:ext cx="1763303" cy="615553"/>
          </a:xfrm>
          <a:prstGeom prst="rect">
            <a:avLst/>
          </a:prstGeom>
          <a:noFill/>
        </p:spPr>
        <p:txBody>
          <a:bodyPr wrap="none" lIns="0" tIns="0" rIns="0" bIns="0" rtlCol="0">
            <a:spAutoFit/>
          </a:bodyPr>
          <a:lstStyle/>
          <a:p>
            <a:pPr algn="l"/>
            <a:r>
              <a:rPr lang="ko-KR" altLang="en-US" sz="2000" b="1" dirty="0" err="1">
                <a:latin typeface="Pretendard SemiBold" panose="020B0604020202020204" charset="-127"/>
                <a:ea typeface="Pretendard SemiBold" panose="020B0604020202020204" charset="-127"/>
                <a:cs typeface="Pretendard SemiBold" panose="020B0604020202020204" charset="-127"/>
              </a:rPr>
              <a:t>박구삼</a:t>
            </a:r>
            <a:endParaRPr lang="en-US" sz="2000" b="1" dirty="0">
              <a:latin typeface="Pretendard SemiBold" panose="020B0604020202020204" charset="-127"/>
              <a:ea typeface="Pretendard SemiBold" panose="020B0604020202020204" charset="-127"/>
              <a:cs typeface="Pretendard SemiBold" panose="020B0604020202020204" charset="-127"/>
            </a:endParaRPr>
          </a:p>
          <a:p>
            <a:pPr algn="l"/>
            <a:r>
              <a:rPr lang="en-US" sz="2000" dirty="0">
                <a:latin typeface="Pretendard SemiBold" panose="020B0604020202020204" charset="-127"/>
                <a:ea typeface="Pretendard SemiBold" panose="020B0604020202020204" charset="-127"/>
                <a:cs typeface="Pretendard SemiBold" panose="020B0604020202020204" charset="-127"/>
              </a:rPr>
              <a:t>Microsoft MVP</a:t>
            </a:r>
          </a:p>
        </p:txBody>
      </p:sp>
      <p:sp>
        <p:nvSpPr>
          <p:cNvPr id="19" name="TextBox 18">
            <a:extLst>
              <a:ext uri="{FF2B5EF4-FFF2-40B4-BE49-F238E27FC236}">
                <a16:creationId xmlns:a16="http://schemas.microsoft.com/office/drawing/2014/main" id="{353A2749-E7EF-93FD-94A5-7B1FCE890591}"/>
              </a:ext>
            </a:extLst>
          </p:cNvPr>
          <p:cNvSpPr txBox="1"/>
          <p:nvPr/>
        </p:nvSpPr>
        <p:spPr>
          <a:xfrm>
            <a:off x="4332629" y="5955004"/>
            <a:ext cx="1141338" cy="615553"/>
          </a:xfrm>
          <a:prstGeom prst="rect">
            <a:avLst/>
          </a:prstGeom>
          <a:noFill/>
        </p:spPr>
        <p:txBody>
          <a:bodyPr wrap="none" lIns="0" tIns="0" rIns="0" bIns="0" rtlCol="0">
            <a:spAutoFit/>
          </a:bodyPr>
          <a:lstStyle/>
          <a:p>
            <a:pPr algn="l"/>
            <a:r>
              <a:rPr lang="ko-KR" altLang="en-US" sz="2000" b="1" dirty="0" err="1">
                <a:latin typeface="Pretendard SemiBold" panose="020B0604020202020204" charset="-127"/>
                <a:ea typeface="Pretendard SemiBold" panose="020B0604020202020204" charset="-127"/>
                <a:cs typeface="Pretendard SemiBold" panose="020B0604020202020204" charset="-127"/>
              </a:rPr>
              <a:t>유저스틴</a:t>
            </a:r>
            <a:endParaRPr lang="en-US" sz="2000" b="1" dirty="0">
              <a:latin typeface="Pretendard SemiBold" panose="020B0604020202020204" charset="-127"/>
              <a:ea typeface="Pretendard SemiBold" panose="020B0604020202020204" charset="-127"/>
              <a:cs typeface="Pretendard SemiBold" panose="020B0604020202020204" charset="-127"/>
            </a:endParaRPr>
          </a:p>
          <a:p>
            <a:pPr algn="l"/>
            <a:r>
              <a:rPr lang="en-US" sz="2000" dirty="0">
                <a:latin typeface="Pretendard SemiBold" panose="020B0604020202020204" charset="-127"/>
                <a:ea typeface="Pretendard SemiBold" panose="020B0604020202020204" charset="-127"/>
                <a:cs typeface="Pretendard SemiBold" panose="020B0604020202020204" charset="-127"/>
              </a:rPr>
              <a:t>Microsoft</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164558"/>
              <a:ext cx="8585802" cy="1838473"/>
              <a:chOff x="1848518" y="3164558"/>
              <a:chExt cx="8585802" cy="1838473"/>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3987368"/>
                <a:ext cx="1824232"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Complex</a:t>
                </a:r>
              </a:p>
              <a:p>
                <a:pPr lvl="0" algn="ctr" defTabSz="914367" fontAlgn="base">
                  <a:spcBef>
                    <a:spcPct val="0"/>
                  </a:spcBef>
                  <a:spcAft>
                    <a:spcPct val="0"/>
                  </a:spcAf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복잡합니다</a:t>
                </a:r>
                <a:endPar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398736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dirty="0">
                    <a:latin typeface="Pretendard SemiBold" panose="02000703000000020004" pitchFamily="50" charset="-127"/>
                    <a:ea typeface="Pretendard SemiBold" panose="02000703000000020004" pitchFamily="50" charset="-127"/>
                    <a:cs typeface="Pretendard SemiBold" panose="02000703000000020004" pitchFamily="50" charset="-127"/>
                  </a:rPr>
                  <a:t>Getting Started</a:t>
                </a:r>
              </a:p>
              <a:p>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어디서 시작하죠</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3987368"/>
                <a:ext cx="1824232" cy="1015663"/>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Choices</a:t>
                </a:r>
              </a:p>
              <a:p>
                <a:pPr lvl="0" algn="ctr" defTabSz="914367" fontAlgn="base">
                  <a:spcBef>
                    <a:spcPct val="0"/>
                  </a:spcBef>
                  <a:spcAft>
                    <a:spcPct val="0"/>
                  </a:spcAf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선택지가 많습니다</a:t>
                </a:r>
                <a:endPar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3987368"/>
                <a:ext cx="2011998" cy="1015663"/>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Paved Path</a:t>
                </a:r>
              </a:p>
              <a:p>
                <a:pPr lvl="0" algn="ctr" defTabSz="914367" fontAlgn="base">
                  <a:spcBef>
                    <a:spcPct val="0"/>
                  </a:spcBef>
                  <a:spcAft>
                    <a:spcPct val="0"/>
                  </a:spcAf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권장 옵션이 있다면</a:t>
                </a:r>
                <a:r>
                  <a:rPr lang="en-US" altLang="ko-KR"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a:t>
                </a:r>
                <a:endPar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16455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16455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16455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16455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400" b="0" u="none" strike="noStrike" kern="0" cap="none" spc="0" normalizeH="0" baseline="0" noProof="0" dirty="0">
                <a:ln w="3175">
                  <a:noFill/>
                </a:ln>
                <a:solidFill>
                  <a:srgbClr val="FFFFFF"/>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하지만 여전히 쉽지 않습니다</a:t>
            </a:r>
            <a:r>
              <a:rPr kumimoji="0" lang="en-US" sz="2400" b="0" u="none" strike="noStrike" kern="0" cap="none" spc="0" normalizeH="0" noProof="0" dirty="0">
                <a:ln w="3175">
                  <a:noFill/>
                </a:ln>
                <a:solidFill>
                  <a:srgbClr val="FFFFFF"/>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 </a:t>
            </a:r>
            <a:r>
              <a:rPr kumimoji="0" lang="en-US" sz="2400" b="0" u="none" strike="noStrike" kern="0" cap="none" spc="0" normalizeH="0" baseline="0" noProof="0" dirty="0">
                <a:ln w="3175">
                  <a:noFill/>
                </a:ln>
                <a:solidFill>
                  <a:srgbClr val="FFFFFF"/>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7 L 0 -1.11111E-6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cloud ready</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stack for building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observable</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t>
            </a:r>
            <a:b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production ready</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distributed</a:t>
            </a:r>
            <a:r>
              <a:rPr kumimoji="0" lang="en-US" sz="2000" b="1" i="0" u="none" strike="noStrike" kern="0" cap="none" spc="0" normalizeH="0" baseline="0" noProof="0" dirty="0">
                <a:ln w="3175">
                  <a:noFill/>
                </a:ln>
                <a:solidFill>
                  <a:srgbClr val="FF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chemeClr val="bg1"/>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75DF5453-406C-6102-8ED9-1BE46DE61F17}"/>
              </a:ext>
            </a:extLst>
          </p:cNvPr>
          <p:cNvSpPr txBox="1"/>
          <p:nvPr/>
        </p:nvSpPr>
        <p:spPr>
          <a:xfrm>
            <a:off x="2120900" y="4431910"/>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b="0" dirty="0">
                <a:solidFill>
                  <a:srgbClr val="FFFF00"/>
                </a:solidFill>
                <a:latin typeface="Pretendard ExtraBold" panose="02000903000000020004" pitchFamily="50" charset="-127"/>
                <a:ea typeface="Pretendard ExtraBold" panose="02000903000000020004" pitchFamily="50" charset="-127"/>
                <a:cs typeface="Pretendard ExtraBold" panose="02000903000000020004" pitchFamily="50" charset="-127"/>
              </a:rPr>
              <a:t>관측 가능</a:t>
            </a:r>
            <a:r>
              <a:rPr lang="ko-KR" altLang="en-US" sz="2000" b="0" dirty="0">
                <a:latin typeface="Pretendard ExtraBold" panose="02000903000000020004" pitchFamily="50" charset="-127"/>
                <a:ea typeface="Pretendard ExtraBold" panose="02000903000000020004" pitchFamily="50" charset="-127"/>
                <a:cs typeface="Pretendard ExtraBold" panose="02000903000000020004" pitchFamily="50" charset="-127"/>
              </a:rPr>
              <a:t>하고 </a:t>
            </a:r>
            <a:r>
              <a:rPr lang="ko-KR" altLang="en-US" sz="2000" b="0" dirty="0">
                <a:solidFill>
                  <a:srgbClr val="FFFF00"/>
                </a:solidFill>
                <a:latin typeface="Pretendard ExtraBold" panose="02000903000000020004" pitchFamily="50" charset="-127"/>
                <a:ea typeface="Pretendard ExtraBold" panose="02000903000000020004" pitchFamily="50" charset="-127"/>
                <a:cs typeface="Pretendard ExtraBold" panose="02000903000000020004" pitchFamily="50" charset="-127"/>
              </a:rPr>
              <a:t>프로덕션으로 곧바로 배포 가능</a:t>
            </a:r>
            <a:r>
              <a:rPr lang="ko-KR" altLang="en-US" sz="2000" b="0" dirty="0">
                <a:latin typeface="Pretendard ExtraBold" panose="02000903000000020004" pitchFamily="50" charset="-127"/>
                <a:ea typeface="Pretendard ExtraBold" panose="02000903000000020004" pitchFamily="50" charset="-127"/>
                <a:cs typeface="Pretendard ExtraBold" panose="02000903000000020004" pitchFamily="50" charset="-127"/>
              </a:rPr>
              <a:t>한 </a:t>
            </a:r>
            <a:r>
              <a:rPr lang="ko-KR" altLang="en-US" sz="2000" b="0" dirty="0">
                <a:solidFill>
                  <a:srgbClr val="FFFF00"/>
                </a:solidFill>
                <a:latin typeface="Pretendard ExtraBold" panose="02000903000000020004" pitchFamily="50" charset="-127"/>
                <a:ea typeface="Pretendard ExtraBold" panose="02000903000000020004" pitchFamily="50" charset="-127"/>
                <a:cs typeface="Pretendard ExtraBold" panose="02000903000000020004" pitchFamily="50" charset="-127"/>
              </a:rPr>
              <a:t>분산형</a:t>
            </a:r>
            <a:r>
              <a:rPr lang="ko-KR" altLang="en-US" sz="2000" b="0" dirty="0">
                <a:latin typeface="Pretendard ExtraBold" panose="02000903000000020004" pitchFamily="50" charset="-127"/>
                <a:ea typeface="Pretendard ExtraBold" panose="02000903000000020004" pitchFamily="50" charset="-127"/>
                <a:cs typeface="Pretendard ExtraBold" panose="02000903000000020004" pitchFamily="50" charset="-127"/>
              </a:rPr>
              <a:t> 애플리케이션을 만들어 주는 </a:t>
            </a:r>
            <a:r>
              <a:rPr lang="ko-KR" altLang="en-US" sz="2000" b="0" dirty="0">
                <a:solidFill>
                  <a:srgbClr val="FFFF00"/>
                </a:solidFill>
                <a:latin typeface="Pretendard ExtraBold" panose="02000903000000020004" pitchFamily="50" charset="-127"/>
                <a:ea typeface="Pretendard ExtraBold" panose="02000903000000020004" pitchFamily="50" charset="-127"/>
                <a:cs typeface="Pretendard ExtraBold" panose="02000903000000020004" pitchFamily="50" charset="-127"/>
              </a:rPr>
              <a:t>클라우드 친화적</a:t>
            </a:r>
            <a:r>
              <a:rPr lang="ko-KR" altLang="en-US" sz="2000" b="0" dirty="0">
                <a:latin typeface="Pretendard ExtraBold" panose="02000903000000020004" pitchFamily="50" charset="-127"/>
                <a:ea typeface="Pretendard ExtraBold" panose="02000903000000020004" pitchFamily="50" charset="-127"/>
                <a:cs typeface="Pretendard ExtraBold" panose="02000903000000020004" pitchFamily="50" charset="-127"/>
              </a:rPr>
              <a:t>인 개발 스택</a:t>
            </a:r>
            <a:endParaRPr kumimoji="0" lang="en-US" sz="2000" b="0" u="none" strike="noStrike" kern="0" cap="none" spc="0" normalizeH="0" baseline="0" noProof="0" dirty="0">
              <a:ln w="3175">
                <a:noFill/>
              </a:ln>
              <a:solidFill>
                <a:schemeClr val="bg1"/>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7.40741E-7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EEF228AA-1816-1AD1-DF6B-61AD84D0040B}"/>
              </a:ext>
            </a:extLst>
          </p:cNvPr>
          <p:cNvSpPr txBox="1"/>
          <p:nvPr/>
        </p:nvSpPr>
        <p:spPr>
          <a:xfrm>
            <a:off x="2120900" y="4445556"/>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dirty="0">
                <a:latin typeface="Pretendard ExtraBold" panose="02000903000000020004" pitchFamily="50" charset="-127"/>
                <a:ea typeface="Pretendard ExtraBold" panose="02000903000000020004" pitchFamily="50" charset="-127"/>
                <a:cs typeface="Pretendard ExtraBold" panose="02000903000000020004" pitchFamily="50" charset="-127"/>
              </a:rPr>
              <a:t>하지만 너무 좋은 말만 있는데</a:t>
            </a:r>
            <a:r>
              <a:rPr lang="en-US" altLang="ko-KR" sz="2000" dirty="0">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000" dirty="0">
                <a:latin typeface="Pretendard ExtraBold" panose="02000903000000020004" pitchFamily="50" charset="-127"/>
                <a:ea typeface="Pretendard ExtraBold" panose="02000903000000020004" pitchFamily="50" charset="-127"/>
                <a:cs typeface="Pretendard ExtraBold" panose="02000903000000020004" pitchFamily="50" charset="-127"/>
              </a:rPr>
              <a:t> 꼭 써야 하나요</a:t>
            </a:r>
            <a:r>
              <a:rPr lang="en-US" altLang="ko-KR" sz="2000" dirty="0">
                <a:latin typeface="Pretendard ExtraBold" panose="02000903000000020004" pitchFamily="50" charset="-127"/>
                <a:ea typeface="Pretendard ExtraBold" panose="02000903000000020004" pitchFamily="50" charset="-127"/>
                <a:cs typeface="Pretendard ExtraBold" panose="02000903000000020004" pitchFamily="50" charset="-127"/>
              </a:rPr>
              <a:t>?</a:t>
            </a:r>
            <a:endParaRPr kumimoji="0" lang="en-US" sz="20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2.59259E-6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7322</Words>
  <Application>Microsoft Office PowerPoint</Application>
  <PresentationFormat>Widescreen</PresentationFormat>
  <Paragraphs>714</Paragraphs>
  <Slides>57</Slides>
  <Notes>56</Notes>
  <HiddenSlides>5</HiddenSlides>
  <MMClips>3</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57</vt:i4>
      </vt:variant>
    </vt:vector>
  </HeadingPairs>
  <TitlesOfParts>
    <vt:vector size="75" baseType="lpstr">
      <vt:lpstr>Pretendard</vt:lpstr>
      <vt:lpstr>Open Sans Light</vt:lpstr>
      <vt:lpstr>Consolas</vt:lpstr>
      <vt:lpstr>Pretendard ExtraBold</vt:lpstr>
      <vt:lpstr>Calibri</vt:lpstr>
      <vt:lpstr>Segoe UI Semibold</vt:lpstr>
      <vt:lpstr>Poppins Medium</vt:lpstr>
      <vt:lpstr>Pretendard SemiBold</vt:lpstr>
      <vt:lpstr>Segoe UI</vt:lpstr>
      <vt:lpstr>Open Sans SemiBold</vt:lpstr>
      <vt:lpstr>Open Sans ExtraBold</vt:lpstr>
      <vt:lpstr>Wingdings</vt:lpstr>
      <vt:lpstr>Space Grotesk Medium</vt:lpstr>
      <vt:lpstr>Segoe UI Light</vt:lpstr>
      <vt:lpstr>Arial</vt:lpstr>
      <vt:lpstr>Aptos Display</vt:lpstr>
      <vt:lpstr>Aptos</vt:lpstr>
      <vt:lpstr>office theme</vt:lpstr>
      <vt:lpstr>PowerPoint Presentation</vt:lpstr>
      <vt:lpstr>PowerPoint Presentation</vt:lpstr>
      <vt:lpstr>.NET 통합 플랫폼</vt:lpstr>
      <vt:lpstr>PowerPoint Presentation</vt:lpstr>
      <vt:lpstr>.NET 8 에서 제공하는 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Developer Dashboard 통합</vt:lpstr>
      <vt:lpstr>PowerPoint Presentation</vt:lpstr>
      <vt:lpstr>Before</vt:lpstr>
      <vt:lpstr>PowerPoint Presentation</vt:lpstr>
      <vt:lpstr>After</vt:lpstr>
      <vt:lpstr>DEMO</vt:lpstr>
      <vt:lpstr>Q&amp;A</vt:lpstr>
      <vt:lpstr>.NET Aspire와 Visual Studio의 통합</vt:lpstr>
      <vt:lpstr>PowerPoint Presentation</vt:lpstr>
      <vt:lpstr>Before</vt:lpstr>
      <vt:lpstr>PowerPoint Presentation</vt:lpstr>
      <vt:lpstr>커넥션 스트링 자동 생성 😀</vt:lpstr>
      <vt:lpstr>DEMO</vt:lpstr>
      <vt:lpstr>Q&amp;A</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Q&amp;A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2024-07-02T05:28:39Z</dcterms:modified>
</cp:coreProperties>
</file>